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383" r:id="rId2"/>
    <p:sldId id="399" r:id="rId3"/>
    <p:sldId id="424" r:id="rId4"/>
    <p:sldId id="425" r:id="rId5"/>
    <p:sldId id="426" r:id="rId6"/>
    <p:sldId id="427" r:id="rId7"/>
    <p:sldId id="428" r:id="rId8"/>
    <p:sldId id="429" r:id="rId9"/>
    <p:sldId id="430" r:id="rId10"/>
    <p:sldId id="432" r:id="rId11"/>
    <p:sldId id="419" r:id="rId12"/>
    <p:sldId id="38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07"/>
  </p:normalViewPr>
  <p:slideViewPr>
    <p:cSldViewPr snapToGrid="0" snapToObjects="1">
      <p:cViewPr varScale="1">
        <p:scale>
          <a:sx n="108" d="100"/>
          <a:sy n="108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F7E22-A8C3-5747-8325-69D10382D360}" type="datetimeFigureOut">
              <a:rPr lang="en-US" smtClean="0"/>
              <a:t>2/7/21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701041-2000-5A4B-AB41-1D5B15785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379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66FF7-98BD-2647-9E62-16ED8A445A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21FE0A-6861-EB4C-9DC5-9F7A005FCC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6ABF5F-DD2D-6D40-A9B6-00899766B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E2E18-0D74-BC47-9758-E76FD29FD91F}" type="datetimeFigureOut">
              <a:rPr lang="en-US" smtClean="0"/>
              <a:t>2/7/21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2A6F17-EDF4-364C-99ED-D5241FB55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D7836-3B1F-0246-9BA4-CCEA406FF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648E2-36FD-8A4A-9BD0-A9E5E9C3D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913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8C1ED-EFCC-2049-8744-D29B718B2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95E1E5-1170-8A45-9510-5F3C8C1D2A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37C604-46F8-E342-928B-63287B7B8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E2E18-0D74-BC47-9758-E76FD29FD91F}" type="datetimeFigureOut">
              <a:rPr lang="en-US" smtClean="0"/>
              <a:t>2/7/21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B7730-E6A4-0045-9C72-080F6B6EE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86321-583D-884E-9CC0-E06E64B94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648E2-36FD-8A4A-9BD0-A9E5E9C3D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61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5FC78D-0E07-4E4F-9C75-17D9E671DD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2B1AF6-8298-D24F-AA73-62DFF35BEC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58E670-982B-7D4E-8DD7-D70DECE7D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E2E18-0D74-BC47-9758-E76FD29FD91F}" type="datetimeFigureOut">
              <a:rPr lang="en-US" smtClean="0"/>
              <a:t>2/7/21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6C4262-F88F-304C-8F2A-129013FAF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FF65E-DFAC-F149-8BFE-4A5E517A1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648E2-36FD-8A4A-9BD0-A9E5E9C3D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792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6F33B-1F51-1B49-A60F-244743615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8027B-4D75-374A-A2FE-13BF518F9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57E30-4F7E-1641-890E-3C4D1078A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E2E18-0D74-BC47-9758-E76FD29FD91F}" type="datetimeFigureOut">
              <a:rPr lang="en-US" smtClean="0"/>
              <a:t>2/7/21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AA816-0673-7546-950F-5F1D55E29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0E112-2E1D-DE4F-A9DA-9ED6F81F7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648E2-36FD-8A4A-9BD0-A9E5E9C3D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600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61532-CABC-1A4D-9E8A-AA1BBAB20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C40826-8812-784B-A094-3065DDC6C7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531FA-4F54-814C-84FD-D6192879D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E2E18-0D74-BC47-9758-E76FD29FD91F}" type="datetimeFigureOut">
              <a:rPr lang="en-US" smtClean="0"/>
              <a:t>2/7/21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4F8F4-7AB6-3043-810D-FF37CA1B9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C5F2B7-4A8F-0F4B-A619-2D512E0A0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648E2-36FD-8A4A-9BD0-A9E5E9C3D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748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28030-11E8-074C-B5DE-CC53D1DF7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0911F8-E44D-2A40-8413-BF24BCDCD2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BD6C4F-8063-754C-A7D8-6E2E7FFC45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EC812C-803D-A641-9941-8F46B0A97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E2E18-0D74-BC47-9758-E76FD29FD91F}" type="datetimeFigureOut">
              <a:rPr lang="en-US" smtClean="0"/>
              <a:t>2/7/21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7922F6-C662-EB47-B3BF-C7B15ABEC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99E9F0-3A1C-8B4C-9227-BD2A89D4E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648E2-36FD-8A4A-9BD0-A9E5E9C3D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528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1A526-2BB6-0041-8230-06777A532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B2C948-2B8D-5C45-BAD1-0CBDB17CA4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844911-7A12-264C-864F-6DD8EC7DAB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A7F931-B411-6942-8F1E-B5B1715D41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C830D0-AC84-9A43-8714-80F6881201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34B420-318A-9344-814D-7DC707B3A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E2E18-0D74-BC47-9758-E76FD29FD91F}" type="datetimeFigureOut">
              <a:rPr lang="en-US" smtClean="0"/>
              <a:t>2/7/21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7BB00D-48B2-4F48-BFF1-F2A028D26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8FF3DC-1243-754B-A5F4-EBDB4A9C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648E2-36FD-8A4A-9BD0-A9E5E9C3D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199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CC044-4CA3-CB46-8113-8C2ACC30F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7B340A-D16A-C947-A670-268BC8034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E2E18-0D74-BC47-9758-E76FD29FD91F}" type="datetimeFigureOut">
              <a:rPr lang="en-US" smtClean="0"/>
              <a:t>2/7/21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D1A01D-78AA-3246-AAC2-2F31E6943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B94C8A-8DF1-B74B-A152-F25D51537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648E2-36FD-8A4A-9BD0-A9E5E9C3D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625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D519E2-11E6-8F4C-9F50-523F9C23B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E2E18-0D74-BC47-9758-E76FD29FD91F}" type="datetimeFigureOut">
              <a:rPr lang="en-US" smtClean="0"/>
              <a:t>2/7/21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4EF91A-DAF4-EC42-87FA-1DC1EFB56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A06903-39E7-5D45-AA69-E793F0CDF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648E2-36FD-8A4A-9BD0-A9E5E9C3D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161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AC8B3-E260-AB41-BB84-E66CB4B76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04035-BA8C-9641-86FB-6A73C116F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0CC5E2-A90D-6A40-A66C-9DF79DD4E3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E9EF9A-30C5-C345-AC48-07A06DD36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E2E18-0D74-BC47-9758-E76FD29FD91F}" type="datetimeFigureOut">
              <a:rPr lang="en-US" smtClean="0"/>
              <a:t>2/7/21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16C588-0ACE-6E40-A31B-1F7AD66C2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3CEE01-B2B7-644F-8DB5-2D5A10111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648E2-36FD-8A4A-9BD0-A9E5E9C3D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325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5B069-49D1-984B-B28F-3A21AF9BA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BA0D42-309F-3A47-B65A-67C50BC180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DCDA52-EA8F-1D41-B9D8-D9DABD30AB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0F23C6-9D9E-7E43-B0AD-D8503DC3C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E2E18-0D74-BC47-9758-E76FD29FD91F}" type="datetimeFigureOut">
              <a:rPr lang="en-US" smtClean="0"/>
              <a:t>2/7/21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2077B-A662-C140-AF44-B1E1079C5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EF0375-D7C5-E048-AA12-5C0C6953D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648E2-36FD-8A4A-9BD0-A9E5E9C3D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02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CE25AE-AAF8-394A-9B4B-325850993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90E846-00EB-604C-9828-5263ED5991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4D8F4-69CD-6845-8510-F58E6B813E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E2E18-0D74-BC47-9758-E76FD29FD91F}" type="datetimeFigureOut">
              <a:rPr lang="en-US" smtClean="0"/>
              <a:t>2/7/21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65474E-0B1D-244C-B696-386FD0D5EA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12BFD3-37F1-C84A-B260-CE56353F34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648E2-36FD-8A4A-9BD0-A9E5E9C3D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393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92101C34-4C01-461A-9812-B6638728D7DD}"/>
              </a:ext>
            </a:extLst>
          </p:cNvPr>
          <p:cNvSpPr/>
          <p:nvPr/>
        </p:nvSpPr>
        <p:spPr>
          <a:xfrm flipV="1">
            <a:off x="0" y="6476174"/>
            <a:ext cx="12192000" cy="381825"/>
          </a:xfrm>
          <a:prstGeom prst="rect">
            <a:avLst/>
          </a:prstGeom>
          <a:solidFill>
            <a:srgbClr val="DAB8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46D821-5F8E-40FB-B596-65549FD4BC0D}"/>
              </a:ext>
            </a:extLst>
          </p:cNvPr>
          <p:cNvSpPr/>
          <p:nvPr/>
        </p:nvSpPr>
        <p:spPr>
          <a:xfrm>
            <a:off x="0" y="36030"/>
            <a:ext cx="12192000" cy="914400"/>
          </a:xfrm>
          <a:prstGeom prst="rect">
            <a:avLst/>
          </a:prstGeom>
          <a:solidFill>
            <a:srgbClr val="DAB8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59E840B-0E8D-4BD5-94D4-A42AADBB49AC}"/>
              </a:ext>
            </a:extLst>
          </p:cNvPr>
          <p:cNvSpPr/>
          <p:nvPr/>
        </p:nvSpPr>
        <p:spPr>
          <a:xfrm rot="8682993">
            <a:off x="5716880" y="365417"/>
            <a:ext cx="1116070" cy="896800"/>
          </a:xfrm>
          <a:prstGeom prst="rect">
            <a:avLst/>
          </a:prstGeom>
          <a:solidFill>
            <a:srgbClr val="DAB8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5C9B945-1AB4-4E43-B07F-FEA387F80B04}"/>
              </a:ext>
            </a:extLst>
          </p:cNvPr>
          <p:cNvSpPr/>
          <p:nvPr/>
        </p:nvSpPr>
        <p:spPr>
          <a:xfrm rot="2059423">
            <a:off x="5318026" y="371066"/>
            <a:ext cx="1116070" cy="896800"/>
          </a:xfrm>
          <a:prstGeom prst="rect">
            <a:avLst/>
          </a:prstGeom>
          <a:solidFill>
            <a:srgbClr val="DAB8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5F80FA9-E3F3-49D9-A34B-0F8E764F6A01}"/>
              </a:ext>
            </a:extLst>
          </p:cNvPr>
          <p:cNvSpPr/>
          <p:nvPr/>
        </p:nvSpPr>
        <p:spPr>
          <a:xfrm rot="8682993">
            <a:off x="5716880" y="316671"/>
            <a:ext cx="1116070" cy="8968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A84D63-9EA0-42D6-A77E-10FE863F508A}"/>
              </a:ext>
            </a:extLst>
          </p:cNvPr>
          <p:cNvSpPr/>
          <p:nvPr/>
        </p:nvSpPr>
        <p:spPr>
          <a:xfrm rot="2059423">
            <a:off x="5318026" y="322320"/>
            <a:ext cx="1116070" cy="8968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638BF1F-421E-45FD-A6D3-8BB8B59B4516}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3726791-522E-419D-92B6-CE6D08971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940" y="125422"/>
            <a:ext cx="1804508" cy="1268263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DB69725-088F-42A7-A573-024688DEF227}"/>
              </a:ext>
            </a:extLst>
          </p:cNvPr>
          <p:cNvSpPr/>
          <p:nvPr/>
        </p:nvSpPr>
        <p:spPr>
          <a:xfrm>
            <a:off x="0" y="6521570"/>
            <a:ext cx="12191999" cy="33643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A1B91DF-7E90-4A57-A12A-A9F7E3680BD9}"/>
              </a:ext>
            </a:extLst>
          </p:cNvPr>
          <p:cNvSpPr txBox="1"/>
          <p:nvPr/>
        </p:nvSpPr>
        <p:spPr>
          <a:xfrm>
            <a:off x="0" y="6581948"/>
            <a:ext cx="12192000" cy="21544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solidFill>
                  <a:schemeClr val="bg1"/>
                </a:solidFill>
                <a:latin typeface="+mj-lt"/>
              </a:rPr>
              <a:t>© 2020 Copyright Elite Training Academy. ® All Rights Reserved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A7C43BAD-AF21-410F-B8A1-3826C95136DF}"/>
              </a:ext>
            </a:extLst>
          </p:cNvPr>
          <p:cNvSpPr>
            <a:spLocks noGrp="1"/>
          </p:cNvSpPr>
          <p:nvPr/>
        </p:nvSpPr>
        <p:spPr>
          <a:xfrm>
            <a:off x="509337" y="3306269"/>
            <a:ext cx="11173326" cy="8121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800" dirty="0">
                <a:solidFill>
                  <a:schemeClr val="tx1"/>
                </a:solidFill>
                <a:latin typeface="+mj-lt"/>
              </a:rPr>
              <a:t>Support after conflict 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787143C-FE9F-4CAF-A997-DB248F030E3E}"/>
              </a:ext>
            </a:extLst>
          </p:cNvPr>
          <p:cNvSpPr/>
          <p:nvPr/>
        </p:nvSpPr>
        <p:spPr>
          <a:xfrm>
            <a:off x="-8808" y="1683867"/>
            <a:ext cx="121920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dirty="0">
                <a:latin typeface="+mj-lt"/>
              </a:rPr>
              <a:t>Module 4 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0CBFA2AC-9857-3E47-BB90-0F7B3AD03C71}"/>
              </a:ext>
            </a:extLst>
          </p:cNvPr>
          <p:cNvSpPr/>
          <p:nvPr/>
        </p:nvSpPr>
        <p:spPr>
          <a:xfrm>
            <a:off x="673768" y="2757064"/>
            <a:ext cx="11008895" cy="2459750"/>
          </a:xfrm>
          <a:prstGeom prst="roundRect">
            <a:avLst/>
          </a:prstGeom>
          <a:noFill/>
          <a:ln w="38100">
            <a:solidFill>
              <a:srgbClr val="BD92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FDA2746D-9E0C-9E4C-90DC-C7C0ECAEC320}"/>
              </a:ext>
            </a:extLst>
          </p:cNvPr>
          <p:cNvSpPr/>
          <p:nvPr/>
        </p:nvSpPr>
        <p:spPr>
          <a:xfrm>
            <a:off x="1096181" y="1539297"/>
            <a:ext cx="9982024" cy="1661198"/>
          </a:xfrm>
          <a:prstGeom prst="roundRect">
            <a:avLst/>
          </a:prstGeom>
          <a:noFill/>
          <a:ln w="38100">
            <a:gradFill>
              <a:gsLst>
                <a:gs pos="0">
                  <a:srgbClr val="DAB831"/>
                </a:gs>
                <a:gs pos="74000">
                  <a:srgbClr val="BD9248"/>
                </a:gs>
                <a:gs pos="83000">
                  <a:srgbClr val="BD9248"/>
                </a:gs>
                <a:gs pos="100000">
                  <a:srgbClr val="DBB83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53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0D78B75-E09A-462A-B8CD-650CB9008995}"/>
              </a:ext>
            </a:extLst>
          </p:cNvPr>
          <p:cNvSpPr/>
          <p:nvPr/>
        </p:nvSpPr>
        <p:spPr>
          <a:xfrm>
            <a:off x="-15470" y="153324"/>
            <a:ext cx="741872" cy="65821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707AF2-A7D4-4041-8598-F7C5D4491B12}"/>
              </a:ext>
            </a:extLst>
          </p:cNvPr>
          <p:cNvSpPr/>
          <p:nvPr/>
        </p:nvSpPr>
        <p:spPr>
          <a:xfrm>
            <a:off x="0" y="36030"/>
            <a:ext cx="12192000" cy="622926"/>
          </a:xfrm>
          <a:prstGeom prst="rect">
            <a:avLst/>
          </a:prstGeom>
          <a:solidFill>
            <a:srgbClr val="DAB8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1DE791-8AB2-4FA5-B6B3-73319CFD20DF}"/>
              </a:ext>
            </a:extLst>
          </p:cNvPr>
          <p:cNvSpPr/>
          <p:nvPr/>
        </p:nvSpPr>
        <p:spPr>
          <a:xfrm rot="8682993">
            <a:off x="11085141" y="247435"/>
            <a:ext cx="874589" cy="702762"/>
          </a:xfrm>
          <a:prstGeom prst="rect">
            <a:avLst/>
          </a:prstGeom>
          <a:solidFill>
            <a:srgbClr val="DAB8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99C3F3-D0C5-4909-9D39-3131778450E4}"/>
              </a:ext>
            </a:extLst>
          </p:cNvPr>
          <p:cNvSpPr/>
          <p:nvPr/>
        </p:nvSpPr>
        <p:spPr>
          <a:xfrm rot="2059423">
            <a:off x="10758580" y="252699"/>
            <a:ext cx="874589" cy="702762"/>
          </a:xfrm>
          <a:prstGeom prst="rect">
            <a:avLst/>
          </a:prstGeom>
          <a:solidFill>
            <a:srgbClr val="DAB8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1E0302-1252-44CA-A9AB-15D3915D86E0}"/>
              </a:ext>
            </a:extLst>
          </p:cNvPr>
          <p:cNvSpPr/>
          <p:nvPr/>
        </p:nvSpPr>
        <p:spPr>
          <a:xfrm rot="8682993">
            <a:off x="11085141" y="204723"/>
            <a:ext cx="874589" cy="7027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940C55-707E-4746-8BE1-0C61C5349F1C}"/>
              </a:ext>
            </a:extLst>
          </p:cNvPr>
          <p:cNvSpPr/>
          <p:nvPr/>
        </p:nvSpPr>
        <p:spPr>
          <a:xfrm rot="2059423">
            <a:off x="10758580" y="209987"/>
            <a:ext cx="874589" cy="7027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FA438A6-96D3-421F-A9C0-ABB67B2F2A8A}"/>
              </a:ext>
            </a:extLst>
          </p:cNvPr>
          <p:cNvSpPr/>
          <p:nvPr/>
        </p:nvSpPr>
        <p:spPr>
          <a:xfrm flipV="1">
            <a:off x="0" y="6476174"/>
            <a:ext cx="12192000" cy="381825"/>
          </a:xfrm>
          <a:prstGeom prst="rect">
            <a:avLst/>
          </a:prstGeom>
          <a:solidFill>
            <a:srgbClr val="DAB8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F82699-0637-4653-A1D0-4BB7856D21CB}"/>
              </a:ext>
            </a:extLst>
          </p:cNvPr>
          <p:cNvSpPr/>
          <p:nvPr/>
        </p:nvSpPr>
        <p:spPr>
          <a:xfrm>
            <a:off x="0" y="6521570"/>
            <a:ext cx="12191999" cy="3364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AE2CE4-0A93-43BF-94D6-D87D3447722D}"/>
              </a:ext>
            </a:extLst>
          </p:cNvPr>
          <p:cNvSpPr txBox="1"/>
          <p:nvPr/>
        </p:nvSpPr>
        <p:spPr>
          <a:xfrm>
            <a:off x="6096000" y="6581948"/>
            <a:ext cx="6096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>
                <a:solidFill>
                  <a:schemeClr val="bg1"/>
                </a:solidFill>
                <a:latin typeface="+mj-lt"/>
              </a:rPr>
              <a:t>© 2020 Copyright Elite Training Academy. ® All Rights Reserved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6B62EB-8CBE-4533-A24E-B0F91B19D714}"/>
              </a:ext>
            </a:extLst>
          </p:cNvPr>
          <p:cNvSpPr/>
          <p:nvPr/>
        </p:nvSpPr>
        <p:spPr>
          <a:xfrm>
            <a:off x="-15471" y="0"/>
            <a:ext cx="12192000" cy="62110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B78960E-D8A8-4E4B-8372-55B8BD72D8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385" y="110256"/>
            <a:ext cx="1313421" cy="923112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93DCA73F-8676-4F1B-BE0A-107DB4F4C48F}"/>
              </a:ext>
            </a:extLst>
          </p:cNvPr>
          <p:cNvSpPr>
            <a:spLocks noGrp="1"/>
          </p:cNvSpPr>
          <p:nvPr/>
        </p:nvSpPr>
        <p:spPr>
          <a:xfrm rot="16200000">
            <a:off x="-2580804" y="3256100"/>
            <a:ext cx="5817219" cy="6229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3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1611CE8-CBD5-4F49-9647-F617AAC95E82}"/>
              </a:ext>
            </a:extLst>
          </p:cNvPr>
          <p:cNvSpPr/>
          <p:nvPr/>
        </p:nvSpPr>
        <p:spPr>
          <a:xfrm>
            <a:off x="109633" y="51311"/>
            <a:ext cx="102730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C8BD4503-EF41-B749-BDDE-21D3FA81A47E}"/>
              </a:ext>
            </a:extLst>
          </p:cNvPr>
          <p:cNvSpPr>
            <a:spLocks noGrp="1"/>
          </p:cNvSpPr>
          <p:nvPr/>
        </p:nvSpPr>
        <p:spPr>
          <a:xfrm rot="16200000">
            <a:off x="-2523212" y="3164871"/>
            <a:ext cx="5792621" cy="7771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433B4395-EC87-6446-9818-33537754263E}"/>
              </a:ext>
            </a:extLst>
          </p:cNvPr>
          <p:cNvSpPr>
            <a:spLocks noGrp="1"/>
          </p:cNvSpPr>
          <p:nvPr/>
        </p:nvSpPr>
        <p:spPr>
          <a:xfrm rot="16200000">
            <a:off x="-3386367" y="2288159"/>
            <a:ext cx="7581610" cy="8398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400" dirty="0">
                <a:solidFill>
                  <a:schemeClr val="bg1"/>
                </a:solidFill>
              </a:rPr>
              <a:t>Support after conflict </a:t>
            </a:r>
          </a:p>
        </p:txBody>
      </p:sp>
      <p:sp>
        <p:nvSpPr>
          <p:cNvPr id="29" name="Title 3">
            <a:extLst>
              <a:ext uri="{FF2B5EF4-FFF2-40B4-BE49-F238E27FC236}">
                <a16:creationId xmlns:a16="http://schemas.microsoft.com/office/drawing/2014/main" id="{F6DE5E43-6523-AC47-8E88-6D86E3207D83}"/>
              </a:ext>
            </a:extLst>
          </p:cNvPr>
          <p:cNvSpPr txBox="1">
            <a:spLocks/>
          </p:cNvSpPr>
          <p:nvPr/>
        </p:nvSpPr>
        <p:spPr>
          <a:xfrm>
            <a:off x="38072" y="-66480"/>
            <a:ext cx="7562850" cy="6740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>
                <a:solidFill>
                  <a:schemeClr val="bg1"/>
                </a:solidFill>
                <a:latin typeface="+mn-lt"/>
              </a:rPr>
              <a:t>Ongoing support 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C4523A49-4924-ED46-BF2B-780EEE8CB7B4}"/>
              </a:ext>
            </a:extLst>
          </p:cNvPr>
          <p:cNvSpPr/>
          <p:nvPr/>
        </p:nvSpPr>
        <p:spPr bwMode="auto">
          <a:xfrm>
            <a:off x="-9325544" y="2492896"/>
            <a:ext cx="6840760" cy="462914"/>
          </a:xfrm>
          <a:prstGeom prst="roundRect">
            <a:avLst/>
          </a:prstGeom>
          <a:solidFill>
            <a:srgbClr val="0A906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81000" indent="-381000">
              <a:spcBef>
                <a:spcPct val="10000"/>
              </a:spcBef>
              <a:spcAft>
                <a:spcPct val="10000"/>
              </a:spcAft>
            </a:pPr>
            <a:r>
              <a:rPr lang="en-GB" sz="2000" b="1" dirty="0">
                <a:solidFill>
                  <a:schemeClr val="bg1"/>
                </a:solidFill>
              </a:rPr>
              <a:t>Responses to trauma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39936FBD-AF35-E943-A586-CC9929BD32CD}"/>
              </a:ext>
            </a:extLst>
          </p:cNvPr>
          <p:cNvSpPr/>
          <p:nvPr/>
        </p:nvSpPr>
        <p:spPr>
          <a:xfrm>
            <a:off x="822458" y="1435398"/>
            <a:ext cx="10653625" cy="2316718"/>
          </a:xfrm>
          <a:prstGeom prst="roundRect">
            <a:avLst>
              <a:gd name="adj" fmla="val 11443"/>
            </a:avLst>
          </a:prstGeom>
          <a:solidFill>
            <a:schemeClr val="accent6">
              <a:lumMod val="75000"/>
            </a:schemeClr>
          </a:solidFill>
        </p:spPr>
        <p:txBody>
          <a:bodyPr wrap="square" rIns="1980000" anchor="ctr">
            <a:spAutoFit/>
          </a:bodyPr>
          <a:lstStyle/>
          <a:p>
            <a:pPr>
              <a:spcBef>
                <a:spcPts val="576"/>
              </a:spcBef>
            </a:pPr>
            <a:r>
              <a:rPr lang="en-GB" sz="2400" b="1" dirty="0">
                <a:solidFill>
                  <a:srgbClr val="FFFFFF"/>
                </a:solidFill>
              </a:rPr>
              <a:t>In more serious cases, professional help can be sought via:</a:t>
            </a:r>
          </a:p>
          <a:p>
            <a:pPr marL="342900" indent="-342900">
              <a:spcBef>
                <a:spcPts val="576"/>
              </a:spcBef>
              <a:buFont typeface="Arial" panose="020B0604020202020204" pitchFamily="34" charset="0"/>
              <a:buChar char="●"/>
            </a:pPr>
            <a:r>
              <a:rPr lang="en-GB" sz="2400" b="1" dirty="0">
                <a:solidFill>
                  <a:srgbClr val="00B0F0"/>
                </a:solidFill>
              </a:rPr>
              <a:t>The Victim Support Scheme</a:t>
            </a:r>
          </a:p>
          <a:p>
            <a:pPr marL="342900" indent="-342900">
              <a:spcBef>
                <a:spcPts val="576"/>
              </a:spcBef>
              <a:buFont typeface="Arial" panose="020B0604020202020204" pitchFamily="34" charset="0"/>
              <a:buChar char="●"/>
            </a:pPr>
            <a:r>
              <a:rPr lang="en-GB" sz="2400" b="1" dirty="0">
                <a:solidFill>
                  <a:srgbClr val="00B0F0"/>
                </a:solidFill>
              </a:rPr>
              <a:t>A confidential counselling service</a:t>
            </a:r>
          </a:p>
          <a:p>
            <a:pPr marL="342900" indent="-342900">
              <a:spcBef>
                <a:spcPts val="576"/>
              </a:spcBef>
              <a:buFont typeface="Arial" panose="020B0604020202020204" pitchFamily="34" charset="0"/>
              <a:buChar char="●"/>
            </a:pPr>
            <a:r>
              <a:rPr lang="en-GB" sz="2400" b="1" dirty="0">
                <a:solidFill>
                  <a:srgbClr val="00B0F0"/>
                </a:solidFill>
              </a:rPr>
              <a:t>Through the person’s own NHS </a:t>
            </a:r>
            <a:br>
              <a:rPr lang="en-GB" sz="2400" b="1" dirty="0">
                <a:solidFill>
                  <a:srgbClr val="00B0F0"/>
                </a:solidFill>
              </a:rPr>
            </a:br>
            <a:r>
              <a:rPr lang="en-GB" sz="2400" b="1" dirty="0">
                <a:solidFill>
                  <a:srgbClr val="00B0F0"/>
                </a:solidFill>
              </a:rPr>
              <a:t>or private doctor.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39CB5A-2AFB-2745-A50D-1736A2785BDD}"/>
              </a:ext>
            </a:extLst>
          </p:cNvPr>
          <p:cNvSpPr txBox="1"/>
          <p:nvPr/>
        </p:nvSpPr>
        <p:spPr>
          <a:xfrm>
            <a:off x="11574684" y="-914400"/>
            <a:ext cx="184731" cy="36933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47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0D78B75-E09A-462A-B8CD-650CB9008995}"/>
              </a:ext>
            </a:extLst>
          </p:cNvPr>
          <p:cNvSpPr/>
          <p:nvPr/>
        </p:nvSpPr>
        <p:spPr>
          <a:xfrm>
            <a:off x="2162" y="24598"/>
            <a:ext cx="74187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707AF2-A7D4-4041-8598-F7C5D4491B12}"/>
              </a:ext>
            </a:extLst>
          </p:cNvPr>
          <p:cNvSpPr/>
          <p:nvPr/>
        </p:nvSpPr>
        <p:spPr>
          <a:xfrm>
            <a:off x="0" y="36030"/>
            <a:ext cx="12192000" cy="622926"/>
          </a:xfrm>
          <a:prstGeom prst="rect">
            <a:avLst/>
          </a:prstGeom>
          <a:solidFill>
            <a:srgbClr val="DAB8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1DE791-8AB2-4FA5-B6B3-73319CFD20DF}"/>
              </a:ext>
            </a:extLst>
          </p:cNvPr>
          <p:cNvSpPr/>
          <p:nvPr/>
        </p:nvSpPr>
        <p:spPr>
          <a:xfrm rot="8682993">
            <a:off x="11085141" y="247435"/>
            <a:ext cx="874589" cy="702762"/>
          </a:xfrm>
          <a:prstGeom prst="rect">
            <a:avLst/>
          </a:prstGeom>
          <a:solidFill>
            <a:srgbClr val="DAB8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99C3F3-D0C5-4909-9D39-3131778450E4}"/>
              </a:ext>
            </a:extLst>
          </p:cNvPr>
          <p:cNvSpPr/>
          <p:nvPr/>
        </p:nvSpPr>
        <p:spPr>
          <a:xfrm rot="2059423">
            <a:off x="10758580" y="252699"/>
            <a:ext cx="874589" cy="702762"/>
          </a:xfrm>
          <a:prstGeom prst="rect">
            <a:avLst/>
          </a:prstGeom>
          <a:solidFill>
            <a:srgbClr val="DAB8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1E0302-1252-44CA-A9AB-15D3915D86E0}"/>
              </a:ext>
            </a:extLst>
          </p:cNvPr>
          <p:cNvSpPr/>
          <p:nvPr/>
        </p:nvSpPr>
        <p:spPr>
          <a:xfrm rot="8682993">
            <a:off x="11085141" y="204723"/>
            <a:ext cx="874589" cy="7027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940C55-707E-4746-8BE1-0C61C5349F1C}"/>
              </a:ext>
            </a:extLst>
          </p:cNvPr>
          <p:cNvSpPr/>
          <p:nvPr/>
        </p:nvSpPr>
        <p:spPr>
          <a:xfrm rot="2059423">
            <a:off x="10758580" y="209987"/>
            <a:ext cx="874589" cy="7027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FA438A6-96D3-421F-A9C0-ABB67B2F2A8A}"/>
              </a:ext>
            </a:extLst>
          </p:cNvPr>
          <p:cNvSpPr/>
          <p:nvPr/>
        </p:nvSpPr>
        <p:spPr>
          <a:xfrm flipV="1">
            <a:off x="0" y="6476174"/>
            <a:ext cx="12192000" cy="381825"/>
          </a:xfrm>
          <a:prstGeom prst="rect">
            <a:avLst/>
          </a:prstGeom>
          <a:solidFill>
            <a:srgbClr val="DAB8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F82699-0637-4653-A1D0-4BB7856D21CB}"/>
              </a:ext>
            </a:extLst>
          </p:cNvPr>
          <p:cNvSpPr/>
          <p:nvPr/>
        </p:nvSpPr>
        <p:spPr>
          <a:xfrm>
            <a:off x="0" y="6521570"/>
            <a:ext cx="12191999" cy="3364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AE2CE4-0A93-43BF-94D6-D87D3447722D}"/>
              </a:ext>
            </a:extLst>
          </p:cNvPr>
          <p:cNvSpPr txBox="1"/>
          <p:nvPr/>
        </p:nvSpPr>
        <p:spPr>
          <a:xfrm>
            <a:off x="6096000" y="6581948"/>
            <a:ext cx="6096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>
                <a:solidFill>
                  <a:schemeClr val="bg1"/>
                </a:solidFill>
                <a:latin typeface="+mj-lt"/>
              </a:rPr>
              <a:t>© 2020 Copyright Elite Training Academy. ® All Rights Reserved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6B62EB-8CBE-4533-A24E-B0F91B19D714}"/>
              </a:ext>
            </a:extLst>
          </p:cNvPr>
          <p:cNvSpPr/>
          <p:nvPr/>
        </p:nvSpPr>
        <p:spPr>
          <a:xfrm>
            <a:off x="0" y="0"/>
            <a:ext cx="12192000" cy="62110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400" dirty="0">
              <a:solidFill>
                <a:prstClr val="white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B78960E-D8A8-4E4B-8372-55B8BD72D8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385" y="110256"/>
            <a:ext cx="1313421" cy="923112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93DCA73F-8676-4F1B-BE0A-107DB4F4C48F}"/>
              </a:ext>
            </a:extLst>
          </p:cNvPr>
          <p:cNvSpPr>
            <a:spLocks noGrp="1"/>
          </p:cNvSpPr>
          <p:nvPr/>
        </p:nvSpPr>
        <p:spPr>
          <a:xfrm rot="16200000">
            <a:off x="-2580804" y="3256100"/>
            <a:ext cx="5817219" cy="6229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3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1611CE8-CBD5-4F49-9647-F617AAC95E82}"/>
              </a:ext>
            </a:extLst>
          </p:cNvPr>
          <p:cNvSpPr/>
          <p:nvPr/>
        </p:nvSpPr>
        <p:spPr>
          <a:xfrm>
            <a:off x="109633" y="51311"/>
            <a:ext cx="102730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C8BD4503-EF41-B749-BDDE-21D3FA81A47E}"/>
              </a:ext>
            </a:extLst>
          </p:cNvPr>
          <p:cNvSpPr>
            <a:spLocks noGrp="1"/>
          </p:cNvSpPr>
          <p:nvPr/>
        </p:nvSpPr>
        <p:spPr>
          <a:xfrm rot="16200000">
            <a:off x="-2523212" y="3164871"/>
            <a:ext cx="5792621" cy="7771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433B4395-EC87-6446-9818-33537754263E}"/>
              </a:ext>
            </a:extLst>
          </p:cNvPr>
          <p:cNvSpPr>
            <a:spLocks noGrp="1"/>
          </p:cNvSpPr>
          <p:nvPr/>
        </p:nvSpPr>
        <p:spPr>
          <a:xfrm rot="16200000">
            <a:off x="-5196056" y="3815555"/>
            <a:ext cx="11173326" cy="8121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chemeClr val="bg1"/>
                </a:solidFill>
                <a:latin typeface="+mj-lt"/>
              </a:rPr>
              <a:t>  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79D4F57E-76BA-844D-8D50-50D61CE5AAD1}"/>
              </a:ext>
            </a:extLst>
          </p:cNvPr>
          <p:cNvSpPr txBox="1">
            <a:spLocks/>
          </p:cNvSpPr>
          <p:nvPr/>
        </p:nvSpPr>
        <p:spPr>
          <a:xfrm>
            <a:off x="860557" y="674237"/>
            <a:ext cx="7632848" cy="6229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3600" dirty="0">
              <a:latin typeface="+mn-lt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0531CB00-2926-A248-A40F-0E8FCC965AA7}"/>
              </a:ext>
            </a:extLst>
          </p:cNvPr>
          <p:cNvSpPr/>
          <p:nvPr/>
        </p:nvSpPr>
        <p:spPr>
          <a:xfrm>
            <a:off x="1694052" y="2700032"/>
            <a:ext cx="9382528" cy="46400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Thankyou for your participation </a:t>
            </a:r>
          </a:p>
        </p:txBody>
      </p:sp>
    </p:spTree>
    <p:extLst>
      <p:ext uri="{BB962C8B-B14F-4D97-AF65-F5344CB8AC3E}">
        <p14:creationId xmlns:p14="http://schemas.microsoft.com/office/powerpoint/2010/main" val="1280951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4542797-6220-419F-B666-0CE6BDDAE38F}"/>
              </a:ext>
            </a:extLst>
          </p:cNvPr>
          <p:cNvSpPr/>
          <p:nvPr/>
        </p:nvSpPr>
        <p:spPr>
          <a:xfrm>
            <a:off x="951461" y="0"/>
            <a:ext cx="11182709" cy="64823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EB1314C-CE6D-45A0-B70C-76F81121F61B}"/>
              </a:ext>
            </a:extLst>
          </p:cNvPr>
          <p:cNvSpPr/>
          <p:nvPr/>
        </p:nvSpPr>
        <p:spPr>
          <a:xfrm>
            <a:off x="0" y="0"/>
            <a:ext cx="1009291" cy="648706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6D6C3C-BD72-4F53-AF75-F1B1DFC39ECC}"/>
              </a:ext>
            </a:extLst>
          </p:cNvPr>
          <p:cNvSpPr/>
          <p:nvPr/>
        </p:nvSpPr>
        <p:spPr>
          <a:xfrm>
            <a:off x="0" y="6487064"/>
            <a:ext cx="12192000" cy="37093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9EA4850-D4D6-455F-9CED-BA292E5D503B}"/>
              </a:ext>
            </a:extLst>
          </p:cNvPr>
          <p:cNvSpPr/>
          <p:nvPr/>
        </p:nvSpPr>
        <p:spPr>
          <a:xfrm>
            <a:off x="0" y="6426678"/>
            <a:ext cx="12192000" cy="6038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0760DE2-A99F-4904-B141-9BE78A93ADA0}"/>
              </a:ext>
            </a:extLst>
          </p:cNvPr>
          <p:cNvGrpSpPr/>
          <p:nvPr/>
        </p:nvGrpSpPr>
        <p:grpSpPr>
          <a:xfrm>
            <a:off x="11268739" y="140770"/>
            <a:ext cx="816869" cy="743124"/>
            <a:chOff x="11268739" y="140770"/>
            <a:chExt cx="816869" cy="74312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67D2578-E424-4B03-A719-D20630A89BC1}"/>
                </a:ext>
              </a:extLst>
            </p:cNvPr>
            <p:cNvSpPr/>
            <p:nvPr/>
          </p:nvSpPr>
          <p:spPr>
            <a:xfrm>
              <a:off x="11415495" y="140770"/>
              <a:ext cx="670113" cy="670113"/>
            </a:xfrm>
            <a:prstGeom prst="rect">
              <a:avLst/>
            </a:prstGeom>
            <a:solidFill>
              <a:srgbClr val="EA5B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6B1F7B9-4E7B-4770-9EEC-A31101A6CF2A}"/>
                </a:ext>
              </a:extLst>
            </p:cNvPr>
            <p:cNvSpPr/>
            <p:nvPr/>
          </p:nvSpPr>
          <p:spPr>
            <a:xfrm>
              <a:off x="11268739" y="515367"/>
              <a:ext cx="368527" cy="368527"/>
            </a:xfrm>
            <a:prstGeom prst="rect">
              <a:avLst/>
            </a:prstGeom>
            <a:solidFill>
              <a:srgbClr val="3D3C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F114CF2-9140-49DD-9C7A-B1C6E8060F1C}"/>
              </a:ext>
            </a:extLst>
          </p:cNvPr>
          <p:cNvSpPr txBox="1"/>
          <p:nvPr/>
        </p:nvSpPr>
        <p:spPr>
          <a:xfrm>
            <a:off x="8725987" y="6556070"/>
            <a:ext cx="34660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000" dirty="0">
                <a:solidFill>
                  <a:schemeClr val="bg1"/>
                </a:solidFill>
                <a:latin typeface="+mj-lt"/>
              </a:rPr>
              <a:t>© 2020 Copyright Elite Training Academy. ® All Rights Reserved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15E7110-8162-4998-B175-445EAA686242}"/>
              </a:ext>
            </a:extLst>
          </p:cNvPr>
          <p:cNvSpPr/>
          <p:nvPr/>
        </p:nvSpPr>
        <p:spPr>
          <a:xfrm>
            <a:off x="152565" y="951654"/>
            <a:ext cx="646331" cy="5302496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r>
              <a:rPr lang="en-GB" sz="3000" dirty="0">
                <a:solidFill>
                  <a:schemeClr val="bg1"/>
                </a:solidFill>
                <a:latin typeface="+mj-lt"/>
              </a:rPr>
              <a:t>Knowledge Quiz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CDC7B6D-BA6C-4536-A151-016D5C16A69F}"/>
              </a:ext>
            </a:extLst>
          </p:cNvPr>
          <p:cNvSpPr/>
          <p:nvPr/>
        </p:nvSpPr>
        <p:spPr>
          <a:xfrm>
            <a:off x="1859824" y="515366"/>
            <a:ext cx="9144441" cy="830997"/>
          </a:xfrm>
          <a:prstGeom prst="rect">
            <a:avLst/>
          </a:prstGeom>
          <a:solidFill>
            <a:srgbClr val="3D3C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109F9F-09E4-4740-A62D-B93561A4313B}"/>
              </a:ext>
            </a:extLst>
          </p:cNvPr>
          <p:cNvSpPr/>
          <p:nvPr/>
        </p:nvSpPr>
        <p:spPr>
          <a:xfrm>
            <a:off x="1187735" y="515367"/>
            <a:ext cx="587460" cy="587460"/>
          </a:xfrm>
          <a:prstGeom prst="rect">
            <a:avLst/>
          </a:prstGeom>
          <a:solidFill>
            <a:srgbClr val="EA5B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8761A43-1DB9-4456-9473-8E6C1B0A2AC9}"/>
              </a:ext>
            </a:extLst>
          </p:cNvPr>
          <p:cNvSpPr txBox="1"/>
          <p:nvPr/>
        </p:nvSpPr>
        <p:spPr>
          <a:xfrm>
            <a:off x="1187735" y="580050"/>
            <a:ext cx="587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741396-2F16-4D16-A707-C5FA3CDF7C58}"/>
              </a:ext>
            </a:extLst>
          </p:cNvPr>
          <p:cNvSpPr/>
          <p:nvPr/>
        </p:nvSpPr>
        <p:spPr>
          <a:xfrm>
            <a:off x="1859825" y="2027209"/>
            <a:ext cx="681487" cy="681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67517BD-7064-4ED0-B3B3-BE144FAE2B04}"/>
              </a:ext>
            </a:extLst>
          </p:cNvPr>
          <p:cNvSpPr/>
          <p:nvPr/>
        </p:nvSpPr>
        <p:spPr>
          <a:xfrm>
            <a:off x="2641953" y="2027208"/>
            <a:ext cx="8178444" cy="681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A1A86DA-3B58-4FF2-B9FC-51860356C67C}"/>
              </a:ext>
            </a:extLst>
          </p:cNvPr>
          <p:cNvSpPr txBox="1"/>
          <p:nvPr/>
        </p:nvSpPr>
        <p:spPr>
          <a:xfrm>
            <a:off x="1906838" y="2137118"/>
            <a:ext cx="587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3D3C3C"/>
                </a:solidFill>
              </a:rPr>
              <a:t>A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35A7336-1322-4875-9A38-125AA55FEA1C}"/>
              </a:ext>
            </a:extLst>
          </p:cNvPr>
          <p:cNvSpPr/>
          <p:nvPr/>
        </p:nvSpPr>
        <p:spPr>
          <a:xfrm>
            <a:off x="1859825" y="2905363"/>
            <a:ext cx="681487" cy="681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3AA9BC9-3D65-4A5E-BB26-83190C756469}"/>
              </a:ext>
            </a:extLst>
          </p:cNvPr>
          <p:cNvSpPr/>
          <p:nvPr/>
        </p:nvSpPr>
        <p:spPr>
          <a:xfrm>
            <a:off x="2641953" y="2905362"/>
            <a:ext cx="8178444" cy="681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rgbClr val="3D3C3C"/>
                </a:solidFill>
              </a:rPr>
              <a:t> 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1FC8F95-5BF0-4A0D-BDD1-1CEAE7132E79}"/>
              </a:ext>
            </a:extLst>
          </p:cNvPr>
          <p:cNvSpPr txBox="1"/>
          <p:nvPr/>
        </p:nvSpPr>
        <p:spPr>
          <a:xfrm>
            <a:off x="1906838" y="3015272"/>
            <a:ext cx="587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3D3C3C"/>
                </a:solidFill>
              </a:rPr>
              <a:t>B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E46384F-ECDF-4FD5-8FE0-77AB2824597E}"/>
              </a:ext>
            </a:extLst>
          </p:cNvPr>
          <p:cNvSpPr/>
          <p:nvPr/>
        </p:nvSpPr>
        <p:spPr>
          <a:xfrm>
            <a:off x="1868451" y="3783517"/>
            <a:ext cx="681487" cy="681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45AC63F-331A-4FA4-9369-3A2F10F699F9}"/>
              </a:ext>
            </a:extLst>
          </p:cNvPr>
          <p:cNvSpPr/>
          <p:nvPr/>
        </p:nvSpPr>
        <p:spPr>
          <a:xfrm>
            <a:off x="2650579" y="3783516"/>
            <a:ext cx="8178444" cy="681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D140CEC-D717-40B7-B03D-A20B81053E04}"/>
              </a:ext>
            </a:extLst>
          </p:cNvPr>
          <p:cNvSpPr txBox="1"/>
          <p:nvPr/>
        </p:nvSpPr>
        <p:spPr>
          <a:xfrm>
            <a:off x="1915464" y="3893426"/>
            <a:ext cx="587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3D3C3C"/>
                </a:solidFill>
              </a:rPr>
              <a:t>C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9693F09-BE92-4797-98F6-33C215775F68}"/>
              </a:ext>
            </a:extLst>
          </p:cNvPr>
          <p:cNvSpPr/>
          <p:nvPr/>
        </p:nvSpPr>
        <p:spPr>
          <a:xfrm>
            <a:off x="1877077" y="4658229"/>
            <a:ext cx="681487" cy="681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299CC4A-0668-4D71-8E6A-B355D3F0F1D7}"/>
              </a:ext>
            </a:extLst>
          </p:cNvPr>
          <p:cNvSpPr/>
          <p:nvPr/>
        </p:nvSpPr>
        <p:spPr>
          <a:xfrm>
            <a:off x="2659205" y="4658228"/>
            <a:ext cx="8178444" cy="681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7B1173E-4CB9-4383-82D2-21B8AF964004}"/>
              </a:ext>
            </a:extLst>
          </p:cNvPr>
          <p:cNvSpPr txBox="1"/>
          <p:nvPr/>
        </p:nvSpPr>
        <p:spPr>
          <a:xfrm>
            <a:off x="1924090" y="4768138"/>
            <a:ext cx="587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3D3C3C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295499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0D78B75-E09A-462A-B8CD-650CB9008995}"/>
              </a:ext>
            </a:extLst>
          </p:cNvPr>
          <p:cNvSpPr/>
          <p:nvPr/>
        </p:nvSpPr>
        <p:spPr>
          <a:xfrm>
            <a:off x="-15470" y="153324"/>
            <a:ext cx="741872" cy="65821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707AF2-A7D4-4041-8598-F7C5D4491B12}"/>
              </a:ext>
            </a:extLst>
          </p:cNvPr>
          <p:cNvSpPr/>
          <p:nvPr/>
        </p:nvSpPr>
        <p:spPr>
          <a:xfrm>
            <a:off x="0" y="36030"/>
            <a:ext cx="12192000" cy="622926"/>
          </a:xfrm>
          <a:prstGeom prst="rect">
            <a:avLst/>
          </a:prstGeom>
          <a:solidFill>
            <a:srgbClr val="DAB8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1DE791-8AB2-4FA5-B6B3-73319CFD20DF}"/>
              </a:ext>
            </a:extLst>
          </p:cNvPr>
          <p:cNvSpPr/>
          <p:nvPr/>
        </p:nvSpPr>
        <p:spPr>
          <a:xfrm rot="8682993">
            <a:off x="11085141" y="247435"/>
            <a:ext cx="874589" cy="702762"/>
          </a:xfrm>
          <a:prstGeom prst="rect">
            <a:avLst/>
          </a:prstGeom>
          <a:solidFill>
            <a:srgbClr val="DAB8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99C3F3-D0C5-4909-9D39-3131778450E4}"/>
              </a:ext>
            </a:extLst>
          </p:cNvPr>
          <p:cNvSpPr/>
          <p:nvPr/>
        </p:nvSpPr>
        <p:spPr>
          <a:xfrm rot="2059423">
            <a:off x="10758580" y="252699"/>
            <a:ext cx="874589" cy="702762"/>
          </a:xfrm>
          <a:prstGeom prst="rect">
            <a:avLst/>
          </a:prstGeom>
          <a:solidFill>
            <a:srgbClr val="DAB8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1E0302-1252-44CA-A9AB-15D3915D86E0}"/>
              </a:ext>
            </a:extLst>
          </p:cNvPr>
          <p:cNvSpPr/>
          <p:nvPr/>
        </p:nvSpPr>
        <p:spPr>
          <a:xfrm rot="8682993">
            <a:off x="11085141" y="204723"/>
            <a:ext cx="874589" cy="7027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940C55-707E-4746-8BE1-0C61C5349F1C}"/>
              </a:ext>
            </a:extLst>
          </p:cNvPr>
          <p:cNvSpPr/>
          <p:nvPr/>
        </p:nvSpPr>
        <p:spPr>
          <a:xfrm rot="2059423">
            <a:off x="10758580" y="209987"/>
            <a:ext cx="874589" cy="7027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FA438A6-96D3-421F-A9C0-ABB67B2F2A8A}"/>
              </a:ext>
            </a:extLst>
          </p:cNvPr>
          <p:cNvSpPr/>
          <p:nvPr/>
        </p:nvSpPr>
        <p:spPr>
          <a:xfrm flipV="1">
            <a:off x="0" y="6476174"/>
            <a:ext cx="12192000" cy="381825"/>
          </a:xfrm>
          <a:prstGeom prst="rect">
            <a:avLst/>
          </a:prstGeom>
          <a:solidFill>
            <a:srgbClr val="DAB8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F82699-0637-4653-A1D0-4BB7856D21CB}"/>
              </a:ext>
            </a:extLst>
          </p:cNvPr>
          <p:cNvSpPr/>
          <p:nvPr/>
        </p:nvSpPr>
        <p:spPr>
          <a:xfrm>
            <a:off x="0" y="6521570"/>
            <a:ext cx="12191999" cy="3364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AE2CE4-0A93-43BF-94D6-D87D3447722D}"/>
              </a:ext>
            </a:extLst>
          </p:cNvPr>
          <p:cNvSpPr txBox="1"/>
          <p:nvPr/>
        </p:nvSpPr>
        <p:spPr>
          <a:xfrm>
            <a:off x="6096000" y="6581948"/>
            <a:ext cx="6096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>
                <a:solidFill>
                  <a:schemeClr val="bg1"/>
                </a:solidFill>
                <a:latin typeface="+mj-lt"/>
              </a:rPr>
              <a:t>© 2020 Copyright Elite Training Academy. ® All Rights Reserved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6B62EB-8CBE-4533-A24E-B0F91B19D714}"/>
              </a:ext>
            </a:extLst>
          </p:cNvPr>
          <p:cNvSpPr/>
          <p:nvPr/>
        </p:nvSpPr>
        <p:spPr>
          <a:xfrm>
            <a:off x="-15471" y="0"/>
            <a:ext cx="12192000" cy="62110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B78960E-D8A8-4E4B-8372-55B8BD72D8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385" y="110256"/>
            <a:ext cx="1313421" cy="923112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93DCA73F-8676-4F1B-BE0A-107DB4F4C48F}"/>
              </a:ext>
            </a:extLst>
          </p:cNvPr>
          <p:cNvSpPr>
            <a:spLocks noGrp="1"/>
          </p:cNvSpPr>
          <p:nvPr/>
        </p:nvSpPr>
        <p:spPr>
          <a:xfrm rot="16200000">
            <a:off x="-2580804" y="3256100"/>
            <a:ext cx="5817219" cy="6229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3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1611CE8-CBD5-4F49-9647-F617AAC95E82}"/>
              </a:ext>
            </a:extLst>
          </p:cNvPr>
          <p:cNvSpPr/>
          <p:nvPr/>
        </p:nvSpPr>
        <p:spPr>
          <a:xfrm>
            <a:off x="109633" y="51311"/>
            <a:ext cx="102730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C8BD4503-EF41-B749-BDDE-21D3FA81A47E}"/>
              </a:ext>
            </a:extLst>
          </p:cNvPr>
          <p:cNvSpPr>
            <a:spLocks noGrp="1"/>
          </p:cNvSpPr>
          <p:nvPr/>
        </p:nvSpPr>
        <p:spPr>
          <a:xfrm rot="16200000">
            <a:off x="-2523212" y="3164871"/>
            <a:ext cx="5792621" cy="7771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433B4395-EC87-6446-9818-33537754263E}"/>
              </a:ext>
            </a:extLst>
          </p:cNvPr>
          <p:cNvSpPr>
            <a:spLocks noGrp="1"/>
          </p:cNvSpPr>
          <p:nvPr/>
        </p:nvSpPr>
        <p:spPr>
          <a:xfrm rot="16200000">
            <a:off x="-3386367" y="2288159"/>
            <a:ext cx="7581610" cy="8398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400" dirty="0">
                <a:solidFill>
                  <a:schemeClr val="bg1"/>
                </a:solidFill>
              </a:rPr>
              <a:t>Support after conflict </a:t>
            </a:r>
          </a:p>
        </p:txBody>
      </p:sp>
      <p:sp>
        <p:nvSpPr>
          <p:cNvPr id="29" name="Title 3">
            <a:extLst>
              <a:ext uri="{FF2B5EF4-FFF2-40B4-BE49-F238E27FC236}">
                <a16:creationId xmlns:a16="http://schemas.microsoft.com/office/drawing/2014/main" id="{F6DE5E43-6523-AC47-8E88-6D86E3207D83}"/>
              </a:ext>
            </a:extLst>
          </p:cNvPr>
          <p:cNvSpPr txBox="1">
            <a:spLocks/>
          </p:cNvSpPr>
          <p:nvPr/>
        </p:nvSpPr>
        <p:spPr>
          <a:xfrm>
            <a:off x="38072" y="-66480"/>
            <a:ext cx="7562850" cy="6740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>
                <a:solidFill>
                  <a:schemeClr val="bg1"/>
                </a:solidFill>
                <a:latin typeface="+mn-lt"/>
              </a:rPr>
              <a:t>POST INCIDENT CONSIDERATIONS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250C40A2-697B-CE49-8217-C3AAEB193E15}"/>
              </a:ext>
            </a:extLst>
          </p:cNvPr>
          <p:cNvSpPr/>
          <p:nvPr/>
        </p:nvSpPr>
        <p:spPr bwMode="auto">
          <a:xfrm>
            <a:off x="1323028" y="1033368"/>
            <a:ext cx="6552728" cy="1847774"/>
          </a:xfrm>
          <a:prstGeom prst="roundRect">
            <a:avLst/>
          </a:prstGeom>
          <a:solidFill>
            <a:srgbClr val="0A906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189049"/>
              </a:buClr>
            </a:pPr>
            <a:endParaRPr lang="en-GB" sz="2000" b="1" dirty="0">
              <a:solidFill>
                <a:schemeClr val="bg1"/>
              </a:solidFill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189049"/>
              </a:buClr>
            </a:pPr>
            <a:r>
              <a:rPr lang="en-GB" sz="2000" b="1" dirty="0">
                <a:solidFill>
                  <a:schemeClr val="bg1"/>
                </a:solidFill>
              </a:rPr>
              <a:t>Although there are many ways in which to reduce the risk conflict and assault, unfortunately there are those very rare occasions when, despite the right precautions being taken, a traumatic incident occurs.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89049"/>
              </a:buClr>
              <a:buSzTx/>
              <a:tabLst/>
            </a:pP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6D9D39C-E025-BF40-B6D0-CCAFB8C49D41}"/>
              </a:ext>
            </a:extLst>
          </p:cNvPr>
          <p:cNvSpPr txBox="1"/>
          <p:nvPr/>
        </p:nvSpPr>
        <p:spPr>
          <a:xfrm>
            <a:off x="1565887" y="3199496"/>
            <a:ext cx="6035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There are three key areas you should consider following an incident:</a:t>
            </a:r>
          </a:p>
        </p:txBody>
      </p:sp>
      <p:sp>
        <p:nvSpPr>
          <p:cNvPr id="32" name="Rectangle 1">
            <a:extLst>
              <a:ext uri="{FF2B5EF4-FFF2-40B4-BE49-F238E27FC236}">
                <a16:creationId xmlns:a16="http://schemas.microsoft.com/office/drawing/2014/main" id="{871E61B1-13DD-EB46-9DE2-56C14B1008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1955" y="4444640"/>
            <a:ext cx="6048375" cy="407987"/>
          </a:xfrm>
          <a:prstGeom prst="rect">
            <a:avLst/>
          </a:prstGeom>
          <a:solidFill>
            <a:srgbClr val="ACDBBC"/>
          </a:solidFill>
          <a:ln>
            <a:noFill/>
          </a:ln>
        </p:spPr>
        <p:txBody>
          <a:bodyPr anchor="ctr"/>
          <a:lstStyle/>
          <a:p>
            <a:pPr marL="457200" lvl="2">
              <a:spcBef>
                <a:spcPct val="20000"/>
              </a:spcBef>
              <a:buClr>
                <a:srgbClr val="189049"/>
              </a:buClr>
              <a:defRPr/>
            </a:pPr>
            <a:endParaRPr lang="en-GB" sz="2000" dirty="0">
              <a:latin typeface="+mj-lt"/>
              <a:cs typeface="Arial" pitchFamily="34" charset="0"/>
            </a:endParaRPr>
          </a:p>
          <a:p>
            <a:pPr marL="457200" lvl="2">
              <a:spcBef>
                <a:spcPct val="20000"/>
              </a:spcBef>
              <a:buClr>
                <a:srgbClr val="189049"/>
              </a:buClr>
              <a:defRPr/>
            </a:pPr>
            <a:r>
              <a:rPr lang="en-GB" sz="2000" b="1" dirty="0">
                <a:latin typeface="+mj-lt"/>
                <a:cs typeface="Arial" pitchFamily="34" charset="0"/>
              </a:rPr>
              <a:t>providing support</a:t>
            </a:r>
          </a:p>
          <a:p>
            <a:pPr>
              <a:spcBef>
                <a:spcPct val="20000"/>
              </a:spcBef>
              <a:buClr>
                <a:srgbClr val="189049"/>
              </a:buClr>
              <a:buFont typeface="Arial" pitchFamily="34" charset="0"/>
              <a:buChar char="●"/>
              <a:defRPr/>
            </a:pPr>
            <a:endParaRPr lang="en-GB" sz="2000" dirty="0">
              <a:latin typeface="+mj-lt"/>
              <a:cs typeface="Arial" pitchFamily="34" charset="0"/>
            </a:endParaRPr>
          </a:p>
        </p:txBody>
      </p:sp>
      <p:sp>
        <p:nvSpPr>
          <p:cNvPr id="33" name="Rectangle 1">
            <a:extLst>
              <a:ext uri="{FF2B5EF4-FFF2-40B4-BE49-F238E27FC236}">
                <a16:creationId xmlns:a16="http://schemas.microsoft.com/office/drawing/2014/main" id="{821F2416-E448-944A-87AD-B3A1810C79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1954" y="4958401"/>
            <a:ext cx="6048375" cy="407987"/>
          </a:xfrm>
          <a:prstGeom prst="rect">
            <a:avLst/>
          </a:prstGeom>
          <a:solidFill>
            <a:srgbClr val="ACDBBC"/>
          </a:solidFill>
          <a:ln>
            <a:noFill/>
          </a:ln>
        </p:spPr>
        <p:txBody>
          <a:bodyPr anchor="ctr"/>
          <a:lstStyle/>
          <a:p>
            <a:pPr marL="457200" lvl="2">
              <a:spcBef>
                <a:spcPct val="20000"/>
              </a:spcBef>
              <a:buClr>
                <a:srgbClr val="189049"/>
              </a:buClr>
              <a:defRPr/>
            </a:pPr>
            <a:endParaRPr lang="en-GB" sz="2000" dirty="0">
              <a:latin typeface="+mj-lt"/>
              <a:cs typeface="Arial" pitchFamily="34" charset="0"/>
            </a:endParaRPr>
          </a:p>
          <a:p>
            <a:pPr marL="457200" lvl="2">
              <a:spcBef>
                <a:spcPct val="20000"/>
              </a:spcBef>
              <a:buClr>
                <a:srgbClr val="189049"/>
              </a:buClr>
              <a:defRPr/>
            </a:pPr>
            <a:r>
              <a:rPr lang="en-GB" sz="2000" b="1" dirty="0">
                <a:latin typeface="+mj-lt"/>
                <a:cs typeface="Arial" pitchFamily="34" charset="0"/>
              </a:rPr>
              <a:t>learning from what happened</a:t>
            </a:r>
          </a:p>
          <a:p>
            <a:pPr>
              <a:spcBef>
                <a:spcPct val="20000"/>
              </a:spcBef>
              <a:buClr>
                <a:srgbClr val="189049"/>
              </a:buClr>
              <a:buFont typeface="Arial" pitchFamily="34" charset="0"/>
              <a:buChar char="●"/>
              <a:defRPr/>
            </a:pPr>
            <a:endParaRPr lang="en-GB" sz="2000" dirty="0">
              <a:latin typeface="+mj-lt"/>
              <a:cs typeface="Arial" pitchFamily="34" charset="0"/>
            </a:endParaRPr>
          </a:p>
        </p:txBody>
      </p:sp>
      <p:sp>
        <p:nvSpPr>
          <p:cNvPr id="34" name="Rectangle 1">
            <a:extLst>
              <a:ext uri="{FF2B5EF4-FFF2-40B4-BE49-F238E27FC236}">
                <a16:creationId xmlns:a16="http://schemas.microsoft.com/office/drawing/2014/main" id="{FFD01B8D-6B24-B54C-BF1A-9E70CBDD91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8011" y="5554426"/>
            <a:ext cx="5817377" cy="407987"/>
          </a:xfrm>
          <a:prstGeom prst="rect">
            <a:avLst/>
          </a:prstGeom>
          <a:solidFill>
            <a:srgbClr val="ACDBBC"/>
          </a:solidFill>
          <a:ln>
            <a:noFill/>
          </a:ln>
        </p:spPr>
        <p:txBody>
          <a:bodyPr anchor="ctr"/>
          <a:lstStyle/>
          <a:p>
            <a:pPr marL="457200" lvl="2">
              <a:spcBef>
                <a:spcPct val="20000"/>
              </a:spcBef>
              <a:buClr>
                <a:srgbClr val="189049"/>
              </a:buClr>
              <a:defRPr/>
            </a:pPr>
            <a:endParaRPr lang="en-GB" sz="2000" dirty="0">
              <a:latin typeface="+mj-lt"/>
              <a:cs typeface="Arial" pitchFamily="34" charset="0"/>
            </a:endParaRPr>
          </a:p>
          <a:p>
            <a:pPr marL="457200" lvl="2">
              <a:spcBef>
                <a:spcPct val="20000"/>
              </a:spcBef>
              <a:buClr>
                <a:srgbClr val="189049"/>
              </a:buClr>
              <a:defRPr/>
            </a:pPr>
            <a:r>
              <a:rPr lang="en-GB" sz="2000" b="1" dirty="0">
                <a:latin typeface="+mj-lt"/>
                <a:cs typeface="Arial" pitchFamily="34" charset="0"/>
              </a:rPr>
              <a:t>sharing good practice</a:t>
            </a:r>
          </a:p>
          <a:p>
            <a:pPr>
              <a:spcBef>
                <a:spcPct val="20000"/>
              </a:spcBef>
              <a:buClr>
                <a:srgbClr val="189049"/>
              </a:buClr>
              <a:buFont typeface="Arial" pitchFamily="34" charset="0"/>
              <a:buChar char="●"/>
              <a:defRPr/>
            </a:pPr>
            <a:endParaRPr lang="en-GB" sz="2000" dirty="0">
              <a:latin typeface="+mj-lt"/>
              <a:cs typeface="Arial" pitchFamily="34" charset="0"/>
            </a:endParaRPr>
          </a:p>
        </p:txBody>
      </p:sp>
      <p:sp>
        <p:nvSpPr>
          <p:cNvPr id="35" name="Oval 5">
            <a:hlinkClick r:id="rId3" action="ppaction://hlinksldjump"/>
            <a:extLst>
              <a:ext uri="{FF2B5EF4-FFF2-40B4-BE49-F238E27FC236}">
                <a16:creationId xmlns:a16="http://schemas.microsoft.com/office/drawing/2014/main" id="{052F2983-01A6-E549-BCAE-746DE1698C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500" y="4444641"/>
            <a:ext cx="576262" cy="407987"/>
          </a:xfrm>
          <a:prstGeom prst="ellipse">
            <a:avLst/>
          </a:prstGeom>
          <a:solidFill>
            <a:srgbClr val="0A9067"/>
          </a:solidFill>
          <a:ln w="57150">
            <a:solidFill>
              <a:srgbClr val="7CC695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1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6" name="Oval 5">
            <a:hlinkClick r:id="rId3" action="ppaction://hlinksldjump"/>
            <a:extLst>
              <a:ext uri="{FF2B5EF4-FFF2-40B4-BE49-F238E27FC236}">
                <a16:creationId xmlns:a16="http://schemas.microsoft.com/office/drawing/2014/main" id="{65C6A9CD-2E74-0C40-8C7D-CC8ADE6EB100}"/>
              </a:ext>
            </a:extLst>
          </p:cNvPr>
          <p:cNvSpPr>
            <a:spLocks noChangeArrowheads="1"/>
          </p:cNvSpPr>
          <p:nvPr/>
        </p:nvSpPr>
        <p:spPr bwMode="auto">
          <a:xfrm rot="10800000" flipH="1" flipV="1">
            <a:off x="2077240" y="4971152"/>
            <a:ext cx="577239" cy="434474"/>
          </a:xfrm>
          <a:prstGeom prst="ellipse">
            <a:avLst/>
          </a:prstGeom>
          <a:solidFill>
            <a:srgbClr val="0A9067"/>
          </a:solidFill>
          <a:ln w="57150">
            <a:solidFill>
              <a:srgbClr val="7CC695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2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7" name="Oval 5">
            <a:hlinkClick r:id="rId3" action="ppaction://hlinksldjump"/>
            <a:extLst>
              <a:ext uri="{FF2B5EF4-FFF2-40B4-BE49-F238E27FC236}">
                <a16:creationId xmlns:a16="http://schemas.microsoft.com/office/drawing/2014/main" id="{C85D5811-7095-154B-98E4-B13D3B8FE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500" y="5564042"/>
            <a:ext cx="576262" cy="407987"/>
          </a:xfrm>
          <a:prstGeom prst="ellipse">
            <a:avLst/>
          </a:prstGeom>
          <a:solidFill>
            <a:srgbClr val="0A9067"/>
          </a:solidFill>
          <a:ln w="57150">
            <a:solidFill>
              <a:srgbClr val="7CC695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000" b="1" dirty="0">
                <a:solidFill>
                  <a:schemeClr val="bg1"/>
                </a:solidFill>
              </a:rPr>
              <a:t>3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3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0D78B75-E09A-462A-B8CD-650CB9008995}"/>
              </a:ext>
            </a:extLst>
          </p:cNvPr>
          <p:cNvSpPr/>
          <p:nvPr/>
        </p:nvSpPr>
        <p:spPr>
          <a:xfrm>
            <a:off x="-15470" y="153324"/>
            <a:ext cx="741872" cy="65821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707AF2-A7D4-4041-8598-F7C5D4491B12}"/>
              </a:ext>
            </a:extLst>
          </p:cNvPr>
          <p:cNvSpPr/>
          <p:nvPr/>
        </p:nvSpPr>
        <p:spPr>
          <a:xfrm>
            <a:off x="0" y="36030"/>
            <a:ext cx="12192000" cy="622926"/>
          </a:xfrm>
          <a:prstGeom prst="rect">
            <a:avLst/>
          </a:prstGeom>
          <a:solidFill>
            <a:srgbClr val="DAB8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1DE791-8AB2-4FA5-B6B3-73319CFD20DF}"/>
              </a:ext>
            </a:extLst>
          </p:cNvPr>
          <p:cNvSpPr/>
          <p:nvPr/>
        </p:nvSpPr>
        <p:spPr>
          <a:xfrm rot="8682993">
            <a:off x="11085141" y="247435"/>
            <a:ext cx="874589" cy="702762"/>
          </a:xfrm>
          <a:prstGeom prst="rect">
            <a:avLst/>
          </a:prstGeom>
          <a:solidFill>
            <a:srgbClr val="DAB8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99C3F3-D0C5-4909-9D39-3131778450E4}"/>
              </a:ext>
            </a:extLst>
          </p:cNvPr>
          <p:cNvSpPr/>
          <p:nvPr/>
        </p:nvSpPr>
        <p:spPr>
          <a:xfrm rot="2059423">
            <a:off x="10758580" y="252699"/>
            <a:ext cx="874589" cy="702762"/>
          </a:xfrm>
          <a:prstGeom prst="rect">
            <a:avLst/>
          </a:prstGeom>
          <a:solidFill>
            <a:srgbClr val="DAB8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1E0302-1252-44CA-A9AB-15D3915D86E0}"/>
              </a:ext>
            </a:extLst>
          </p:cNvPr>
          <p:cNvSpPr/>
          <p:nvPr/>
        </p:nvSpPr>
        <p:spPr>
          <a:xfrm rot="8682993">
            <a:off x="11085141" y="204723"/>
            <a:ext cx="874589" cy="7027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940C55-707E-4746-8BE1-0C61C5349F1C}"/>
              </a:ext>
            </a:extLst>
          </p:cNvPr>
          <p:cNvSpPr/>
          <p:nvPr/>
        </p:nvSpPr>
        <p:spPr>
          <a:xfrm rot="2059423">
            <a:off x="10758580" y="209987"/>
            <a:ext cx="874589" cy="7027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FA438A6-96D3-421F-A9C0-ABB67B2F2A8A}"/>
              </a:ext>
            </a:extLst>
          </p:cNvPr>
          <p:cNvSpPr/>
          <p:nvPr/>
        </p:nvSpPr>
        <p:spPr>
          <a:xfrm flipV="1">
            <a:off x="0" y="6476174"/>
            <a:ext cx="12192000" cy="381825"/>
          </a:xfrm>
          <a:prstGeom prst="rect">
            <a:avLst/>
          </a:prstGeom>
          <a:solidFill>
            <a:srgbClr val="DAB8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F82699-0637-4653-A1D0-4BB7856D21CB}"/>
              </a:ext>
            </a:extLst>
          </p:cNvPr>
          <p:cNvSpPr/>
          <p:nvPr/>
        </p:nvSpPr>
        <p:spPr>
          <a:xfrm>
            <a:off x="0" y="6521570"/>
            <a:ext cx="12191999" cy="3364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AE2CE4-0A93-43BF-94D6-D87D3447722D}"/>
              </a:ext>
            </a:extLst>
          </p:cNvPr>
          <p:cNvSpPr txBox="1"/>
          <p:nvPr/>
        </p:nvSpPr>
        <p:spPr>
          <a:xfrm>
            <a:off x="6096000" y="6581948"/>
            <a:ext cx="6096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>
                <a:solidFill>
                  <a:schemeClr val="bg1"/>
                </a:solidFill>
                <a:latin typeface="+mj-lt"/>
              </a:rPr>
              <a:t>© 2020 Copyright Elite Training Academy. ® All Rights Reserved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6B62EB-8CBE-4533-A24E-B0F91B19D714}"/>
              </a:ext>
            </a:extLst>
          </p:cNvPr>
          <p:cNvSpPr/>
          <p:nvPr/>
        </p:nvSpPr>
        <p:spPr>
          <a:xfrm>
            <a:off x="-15471" y="0"/>
            <a:ext cx="12192000" cy="62110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B78960E-D8A8-4E4B-8372-55B8BD72D8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385" y="110256"/>
            <a:ext cx="1313421" cy="923112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93DCA73F-8676-4F1B-BE0A-107DB4F4C48F}"/>
              </a:ext>
            </a:extLst>
          </p:cNvPr>
          <p:cNvSpPr>
            <a:spLocks noGrp="1"/>
          </p:cNvSpPr>
          <p:nvPr/>
        </p:nvSpPr>
        <p:spPr>
          <a:xfrm rot="16200000">
            <a:off x="-2580804" y="3256100"/>
            <a:ext cx="5817219" cy="6229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3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1611CE8-CBD5-4F49-9647-F617AAC95E82}"/>
              </a:ext>
            </a:extLst>
          </p:cNvPr>
          <p:cNvSpPr/>
          <p:nvPr/>
        </p:nvSpPr>
        <p:spPr>
          <a:xfrm>
            <a:off x="109633" y="51311"/>
            <a:ext cx="102730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C8BD4503-EF41-B749-BDDE-21D3FA81A47E}"/>
              </a:ext>
            </a:extLst>
          </p:cNvPr>
          <p:cNvSpPr>
            <a:spLocks noGrp="1"/>
          </p:cNvSpPr>
          <p:nvPr/>
        </p:nvSpPr>
        <p:spPr>
          <a:xfrm rot="16200000">
            <a:off x="-2523212" y="3164871"/>
            <a:ext cx="5792621" cy="7771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433B4395-EC87-6446-9818-33537754263E}"/>
              </a:ext>
            </a:extLst>
          </p:cNvPr>
          <p:cNvSpPr>
            <a:spLocks noGrp="1"/>
          </p:cNvSpPr>
          <p:nvPr/>
        </p:nvSpPr>
        <p:spPr>
          <a:xfrm rot="16200000">
            <a:off x="-3386367" y="2288159"/>
            <a:ext cx="7581610" cy="8398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400" dirty="0">
                <a:solidFill>
                  <a:schemeClr val="bg1"/>
                </a:solidFill>
              </a:rPr>
              <a:t>Support after conflict </a:t>
            </a:r>
          </a:p>
        </p:txBody>
      </p:sp>
      <p:sp>
        <p:nvSpPr>
          <p:cNvPr id="29" name="Title 3">
            <a:extLst>
              <a:ext uri="{FF2B5EF4-FFF2-40B4-BE49-F238E27FC236}">
                <a16:creationId xmlns:a16="http://schemas.microsoft.com/office/drawing/2014/main" id="{F6DE5E43-6523-AC47-8E88-6D86E3207D83}"/>
              </a:ext>
            </a:extLst>
          </p:cNvPr>
          <p:cNvSpPr txBox="1">
            <a:spLocks/>
          </p:cNvSpPr>
          <p:nvPr/>
        </p:nvSpPr>
        <p:spPr>
          <a:xfrm>
            <a:off x="38072" y="-66480"/>
            <a:ext cx="7562850" cy="6740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>
                <a:solidFill>
                  <a:schemeClr val="bg1"/>
                </a:solidFill>
                <a:latin typeface="+mn-lt"/>
              </a:rPr>
              <a:t>POST INCIDENT CONSIDERATIONS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C4523A49-4924-ED46-BF2B-780EEE8CB7B4}"/>
              </a:ext>
            </a:extLst>
          </p:cNvPr>
          <p:cNvSpPr/>
          <p:nvPr/>
        </p:nvSpPr>
        <p:spPr bwMode="auto">
          <a:xfrm>
            <a:off x="-9325544" y="2492896"/>
            <a:ext cx="6840760" cy="462914"/>
          </a:xfrm>
          <a:prstGeom prst="roundRect">
            <a:avLst/>
          </a:prstGeom>
          <a:solidFill>
            <a:srgbClr val="0A906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81000" indent="-381000">
              <a:spcBef>
                <a:spcPct val="10000"/>
              </a:spcBef>
              <a:spcAft>
                <a:spcPct val="10000"/>
              </a:spcAft>
            </a:pPr>
            <a:r>
              <a:rPr lang="en-GB" sz="2000" b="1" dirty="0">
                <a:solidFill>
                  <a:schemeClr val="bg1"/>
                </a:solidFill>
              </a:rPr>
              <a:t>Responses to trauma</a:t>
            </a:r>
          </a:p>
        </p:txBody>
      </p:sp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82F1F0C0-04FD-9241-881E-F94352B00C05}"/>
              </a:ext>
            </a:extLst>
          </p:cNvPr>
          <p:cNvSpPr/>
          <p:nvPr/>
        </p:nvSpPr>
        <p:spPr bwMode="auto">
          <a:xfrm>
            <a:off x="1026787" y="1086081"/>
            <a:ext cx="6840760" cy="462914"/>
          </a:xfrm>
          <a:prstGeom prst="roundRect">
            <a:avLst/>
          </a:prstGeom>
          <a:solidFill>
            <a:srgbClr val="0A906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81000" indent="-381000">
              <a:spcBef>
                <a:spcPct val="10000"/>
              </a:spcBef>
              <a:spcAft>
                <a:spcPct val="10000"/>
              </a:spcAft>
            </a:pPr>
            <a:r>
              <a:rPr lang="en-GB" sz="2000" b="1" dirty="0">
                <a:solidFill>
                  <a:schemeClr val="bg1"/>
                </a:solidFill>
              </a:rPr>
              <a:t>Responses to conflict and trauma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0DEE638-C28C-D148-B95D-13F800E6ABD8}"/>
              </a:ext>
            </a:extLst>
          </p:cNvPr>
          <p:cNvSpPr txBox="1"/>
          <p:nvPr/>
        </p:nvSpPr>
        <p:spPr>
          <a:xfrm>
            <a:off x="1027807" y="1992697"/>
            <a:ext cx="6507427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80"/>
              </a:spcBef>
              <a:buClr>
                <a:srgbClr val="59B798"/>
              </a:buClr>
            </a:pPr>
            <a:r>
              <a:rPr lang="en-GB" sz="2000" dirty="0"/>
              <a:t>Lost sleep/sickness</a:t>
            </a:r>
          </a:p>
          <a:p>
            <a:pPr>
              <a:spcBef>
                <a:spcPts val="480"/>
              </a:spcBef>
              <a:buClr>
                <a:srgbClr val="59B798"/>
              </a:buClr>
            </a:pPr>
            <a:r>
              <a:rPr lang="en-GB" sz="2000" dirty="0"/>
              <a:t>Behaviour changes</a:t>
            </a:r>
          </a:p>
          <a:p>
            <a:pPr>
              <a:spcBef>
                <a:spcPts val="480"/>
              </a:spcBef>
              <a:buClr>
                <a:srgbClr val="59B798"/>
              </a:buClr>
            </a:pPr>
            <a:r>
              <a:rPr lang="en-GB" sz="2000" dirty="0"/>
              <a:t>Withdrawal</a:t>
            </a:r>
          </a:p>
          <a:p>
            <a:pPr>
              <a:spcBef>
                <a:spcPts val="480"/>
              </a:spcBef>
              <a:buClr>
                <a:srgbClr val="59B798"/>
              </a:buClr>
            </a:pPr>
            <a:r>
              <a:rPr lang="en-GB" sz="2000" dirty="0"/>
              <a:t>Flashbacks</a:t>
            </a:r>
          </a:p>
          <a:p>
            <a:pPr>
              <a:spcBef>
                <a:spcPts val="480"/>
              </a:spcBef>
              <a:buClr>
                <a:srgbClr val="59B798"/>
              </a:buClr>
            </a:pPr>
            <a:r>
              <a:rPr lang="en-GB" sz="2000" dirty="0"/>
              <a:t>Intolerance</a:t>
            </a:r>
          </a:p>
          <a:p>
            <a:pPr>
              <a:spcBef>
                <a:spcPts val="480"/>
              </a:spcBef>
              <a:buClr>
                <a:srgbClr val="59B798"/>
              </a:buClr>
            </a:pPr>
            <a:r>
              <a:rPr lang="en-GB" sz="2000" dirty="0"/>
              <a:t>Hypersensitivity</a:t>
            </a:r>
          </a:p>
          <a:p>
            <a:pPr>
              <a:spcBef>
                <a:spcPts val="480"/>
              </a:spcBef>
              <a:buClr>
                <a:srgbClr val="59B798"/>
              </a:buClr>
            </a:pPr>
            <a:r>
              <a:rPr lang="en-GB" sz="2000" dirty="0"/>
              <a:t>Loss of confidence</a:t>
            </a:r>
            <a:r>
              <a:rPr lang="en-GB" sz="2000" b="1" dirty="0"/>
              <a:t>.</a:t>
            </a:r>
          </a:p>
        </p:txBody>
      </p:sp>
      <p:pic>
        <p:nvPicPr>
          <p:cNvPr id="22" name="Picture 21" descr="Young female doctor">
            <a:extLst>
              <a:ext uri="{FF2B5EF4-FFF2-40B4-BE49-F238E27FC236}">
                <a16:creationId xmlns:a16="http://schemas.microsoft.com/office/drawing/2014/main" id="{565855C5-34EA-0A40-93F1-77455CD06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0370" y="1045819"/>
            <a:ext cx="1636998" cy="504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684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0D78B75-E09A-462A-B8CD-650CB9008995}"/>
              </a:ext>
            </a:extLst>
          </p:cNvPr>
          <p:cNvSpPr/>
          <p:nvPr/>
        </p:nvSpPr>
        <p:spPr>
          <a:xfrm>
            <a:off x="-15470" y="153324"/>
            <a:ext cx="741872" cy="65821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707AF2-A7D4-4041-8598-F7C5D4491B12}"/>
              </a:ext>
            </a:extLst>
          </p:cNvPr>
          <p:cNvSpPr/>
          <p:nvPr/>
        </p:nvSpPr>
        <p:spPr>
          <a:xfrm>
            <a:off x="0" y="36030"/>
            <a:ext cx="12192000" cy="622926"/>
          </a:xfrm>
          <a:prstGeom prst="rect">
            <a:avLst/>
          </a:prstGeom>
          <a:solidFill>
            <a:srgbClr val="DAB8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1DE791-8AB2-4FA5-B6B3-73319CFD20DF}"/>
              </a:ext>
            </a:extLst>
          </p:cNvPr>
          <p:cNvSpPr/>
          <p:nvPr/>
        </p:nvSpPr>
        <p:spPr>
          <a:xfrm rot="8682993">
            <a:off x="11085141" y="247435"/>
            <a:ext cx="874589" cy="702762"/>
          </a:xfrm>
          <a:prstGeom prst="rect">
            <a:avLst/>
          </a:prstGeom>
          <a:solidFill>
            <a:srgbClr val="DAB8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99C3F3-D0C5-4909-9D39-3131778450E4}"/>
              </a:ext>
            </a:extLst>
          </p:cNvPr>
          <p:cNvSpPr/>
          <p:nvPr/>
        </p:nvSpPr>
        <p:spPr>
          <a:xfrm rot="2059423">
            <a:off x="10758580" y="252699"/>
            <a:ext cx="874589" cy="702762"/>
          </a:xfrm>
          <a:prstGeom prst="rect">
            <a:avLst/>
          </a:prstGeom>
          <a:solidFill>
            <a:srgbClr val="DAB8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1E0302-1252-44CA-A9AB-15D3915D86E0}"/>
              </a:ext>
            </a:extLst>
          </p:cNvPr>
          <p:cNvSpPr/>
          <p:nvPr/>
        </p:nvSpPr>
        <p:spPr>
          <a:xfrm rot="8682993">
            <a:off x="11085141" y="204723"/>
            <a:ext cx="874589" cy="7027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940C55-707E-4746-8BE1-0C61C5349F1C}"/>
              </a:ext>
            </a:extLst>
          </p:cNvPr>
          <p:cNvSpPr/>
          <p:nvPr/>
        </p:nvSpPr>
        <p:spPr>
          <a:xfrm rot="2059423">
            <a:off x="10758580" y="209987"/>
            <a:ext cx="874589" cy="7027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FA438A6-96D3-421F-A9C0-ABB67B2F2A8A}"/>
              </a:ext>
            </a:extLst>
          </p:cNvPr>
          <p:cNvSpPr/>
          <p:nvPr/>
        </p:nvSpPr>
        <p:spPr>
          <a:xfrm flipV="1">
            <a:off x="0" y="6476174"/>
            <a:ext cx="12192000" cy="381825"/>
          </a:xfrm>
          <a:prstGeom prst="rect">
            <a:avLst/>
          </a:prstGeom>
          <a:solidFill>
            <a:srgbClr val="DAB8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F82699-0637-4653-A1D0-4BB7856D21CB}"/>
              </a:ext>
            </a:extLst>
          </p:cNvPr>
          <p:cNvSpPr/>
          <p:nvPr/>
        </p:nvSpPr>
        <p:spPr>
          <a:xfrm>
            <a:off x="0" y="6521570"/>
            <a:ext cx="12191999" cy="3364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AE2CE4-0A93-43BF-94D6-D87D3447722D}"/>
              </a:ext>
            </a:extLst>
          </p:cNvPr>
          <p:cNvSpPr txBox="1"/>
          <p:nvPr/>
        </p:nvSpPr>
        <p:spPr>
          <a:xfrm>
            <a:off x="6096000" y="6581948"/>
            <a:ext cx="6096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>
                <a:solidFill>
                  <a:schemeClr val="bg1"/>
                </a:solidFill>
                <a:latin typeface="+mj-lt"/>
              </a:rPr>
              <a:t>© 2020 Copyright Elite Training Academy. ® All Rights Reserved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6B62EB-8CBE-4533-A24E-B0F91B19D714}"/>
              </a:ext>
            </a:extLst>
          </p:cNvPr>
          <p:cNvSpPr/>
          <p:nvPr/>
        </p:nvSpPr>
        <p:spPr>
          <a:xfrm>
            <a:off x="-15471" y="0"/>
            <a:ext cx="12192000" cy="62110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B78960E-D8A8-4E4B-8372-55B8BD72D8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385" y="110256"/>
            <a:ext cx="1313421" cy="923112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93DCA73F-8676-4F1B-BE0A-107DB4F4C48F}"/>
              </a:ext>
            </a:extLst>
          </p:cNvPr>
          <p:cNvSpPr>
            <a:spLocks noGrp="1"/>
          </p:cNvSpPr>
          <p:nvPr/>
        </p:nvSpPr>
        <p:spPr>
          <a:xfrm rot="16200000">
            <a:off x="-2580804" y="3256100"/>
            <a:ext cx="5817219" cy="6229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3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1611CE8-CBD5-4F49-9647-F617AAC95E82}"/>
              </a:ext>
            </a:extLst>
          </p:cNvPr>
          <p:cNvSpPr/>
          <p:nvPr/>
        </p:nvSpPr>
        <p:spPr>
          <a:xfrm>
            <a:off x="109633" y="51311"/>
            <a:ext cx="102730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C8BD4503-EF41-B749-BDDE-21D3FA81A47E}"/>
              </a:ext>
            </a:extLst>
          </p:cNvPr>
          <p:cNvSpPr>
            <a:spLocks noGrp="1"/>
          </p:cNvSpPr>
          <p:nvPr/>
        </p:nvSpPr>
        <p:spPr>
          <a:xfrm rot="16200000">
            <a:off x="-2523212" y="3164871"/>
            <a:ext cx="5792621" cy="7771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433B4395-EC87-6446-9818-33537754263E}"/>
              </a:ext>
            </a:extLst>
          </p:cNvPr>
          <p:cNvSpPr>
            <a:spLocks noGrp="1"/>
          </p:cNvSpPr>
          <p:nvPr/>
        </p:nvSpPr>
        <p:spPr>
          <a:xfrm rot="16200000">
            <a:off x="-3386367" y="2288159"/>
            <a:ext cx="7581610" cy="8398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400" dirty="0">
                <a:solidFill>
                  <a:schemeClr val="bg1"/>
                </a:solidFill>
              </a:rPr>
              <a:t>Support after conflict </a:t>
            </a:r>
          </a:p>
        </p:txBody>
      </p:sp>
      <p:sp>
        <p:nvSpPr>
          <p:cNvPr id="29" name="Title 3">
            <a:extLst>
              <a:ext uri="{FF2B5EF4-FFF2-40B4-BE49-F238E27FC236}">
                <a16:creationId xmlns:a16="http://schemas.microsoft.com/office/drawing/2014/main" id="{F6DE5E43-6523-AC47-8E88-6D86E3207D83}"/>
              </a:ext>
            </a:extLst>
          </p:cNvPr>
          <p:cNvSpPr txBox="1">
            <a:spLocks/>
          </p:cNvSpPr>
          <p:nvPr/>
        </p:nvSpPr>
        <p:spPr>
          <a:xfrm>
            <a:off x="38072" y="-66480"/>
            <a:ext cx="7562850" cy="6740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>
                <a:solidFill>
                  <a:schemeClr val="bg1"/>
                </a:solidFill>
                <a:latin typeface="+mn-lt"/>
              </a:rPr>
              <a:t>POST INCIDENT CONSIDERATIONS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C4523A49-4924-ED46-BF2B-780EEE8CB7B4}"/>
              </a:ext>
            </a:extLst>
          </p:cNvPr>
          <p:cNvSpPr/>
          <p:nvPr/>
        </p:nvSpPr>
        <p:spPr bwMode="auto">
          <a:xfrm>
            <a:off x="-9325544" y="2492896"/>
            <a:ext cx="6840760" cy="462914"/>
          </a:xfrm>
          <a:prstGeom prst="roundRect">
            <a:avLst/>
          </a:prstGeom>
          <a:solidFill>
            <a:srgbClr val="0A906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81000" indent="-381000">
              <a:spcBef>
                <a:spcPct val="10000"/>
              </a:spcBef>
              <a:spcAft>
                <a:spcPct val="10000"/>
              </a:spcAft>
            </a:pPr>
            <a:r>
              <a:rPr lang="en-GB" sz="2000" b="1" dirty="0">
                <a:solidFill>
                  <a:schemeClr val="bg1"/>
                </a:solidFill>
              </a:rPr>
              <a:t>Responses to trauma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72AF7A6D-C589-5A46-8F04-0AF16478C0B6}"/>
              </a:ext>
            </a:extLst>
          </p:cNvPr>
          <p:cNvSpPr/>
          <p:nvPr/>
        </p:nvSpPr>
        <p:spPr bwMode="auto">
          <a:xfrm>
            <a:off x="1087576" y="1095529"/>
            <a:ext cx="8627923" cy="462914"/>
          </a:xfrm>
          <a:prstGeom prst="roundRect">
            <a:avLst/>
          </a:prstGeom>
          <a:solidFill>
            <a:srgbClr val="0A906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81000" indent="-381000">
              <a:spcBef>
                <a:spcPct val="10000"/>
              </a:spcBef>
              <a:spcAft>
                <a:spcPct val="10000"/>
              </a:spcAft>
            </a:pPr>
            <a:r>
              <a:rPr lang="en-GB" sz="2000" b="1" dirty="0">
                <a:solidFill>
                  <a:schemeClr val="bg1"/>
                </a:solidFill>
              </a:rPr>
              <a:t>Providing support to those who have managed conflict  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6B246553-A7F8-3B4F-8974-4BECAB4666A1}"/>
              </a:ext>
            </a:extLst>
          </p:cNvPr>
          <p:cNvSpPr txBox="1">
            <a:spLocks/>
          </p:cNvSpPr>
          <p:nvPr/>
        </p:nvSpPr>
        <p:spPr>
          <a:xfrm>
            <a:off x="1087576" y="1867625"/>
            <a:ext cx="8056424" cy="4467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>
                <a:srgbClr val="59B798"/>
              </a:buClr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Give immediate and continued support</a:t>
            </a:r>
          </a:p>
          <a:p>
            <a:pPr algn="l">
              <a:buClr>
                <a:srgbClr val="59B798"/>
              </a:buClr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Demonstrate your interest – listen actively, show you care</a:t>
            </a:r>
          </a:p>
          <a:p>
            <a:pPr algn="l">
              <a:buClr>
                <a:srgbClr val="59B798"/>
              </a:buClr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Contact the person if </a:t>
            </a:r>
            <a:r>
              <a:rPr lang="en-GB" dirty="0">
                <a:cs typeface="Arial" pitchFamily="34" charset="0"/>
              </a:rPr>
              <a:t>they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are off sick</a:t>
            </a:r>
          </a:p>
          <a:p>
            <a:pPr algn="l">
              <a:buClr>
                <a:srgbClr val="59B798"/>
              </a:buClr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Share work out to relieve their stress</a:t>
            </a:r>
          </a:p>
          <a:p>
            <a:pPr algn="l">
              <a:buClr>
                <a:srgbClr val="59B798"/>
              </a:buClr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Keep the manager and other colleagues informed</a:t>
            </a:r>
          </a:p>
          <a:p>
            <a:pPr algn="l">
              <a:buClr>
                <a:srgbClr val="59B798"/>
              </a:buClr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Look for signs in colleagues, such as changes in behaviour</a:t>
            </a:r>
          </a:p>
          <a:p>
            <a:pPr algn="l">
              <a:buClr>
                <a:srgbClr val="59B798"/>
              </a:buClr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Support both the individual and their family.</a:t>
            </a:r>
          </a:p>
        </p:txBody>
      </p:sp>
      <p:pic>
        <p:nvPicPr>
          <p:cNvPr id="13" name="Picture 12" descr="Business man signage">
            <a:extLst>
              <a:ext uri="{FF2B5EF4-FFF2-40B4-BE49-F238E27FC236}">
                <a16:creationId xmlns:a16="http://schemas.microsoft.com/office/drawing/2014/main" id="{AF723413-0FCD-6B4D-9696-2863C3D942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8935" y="1699593"/>
            <a:ext cx="2659115" cy="418623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F419502-0DA2-E041-A75F-AFC33A25B941}"/>
              </a:ext>
            </a:extLst>
          </p:cNvPr>
          <p:cNvSpPr txBox="1"/>
          <p:nvPr/>
        </p:nvSpPr>
        <p:spPr>
          <a:xfrm>
            <a:off x="9557245" y="2975782"/>
            <a:ext cx="12470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accent6"/>
                </a:solidFill>
                <a:latin typeface="Chalkduster" panose="03050602040202020205" pitchFamily="66" charset="77"/>
              </a:rPr>
              <a:t>Talk to me</a:t>
            </a:r>
          </a:p>
        </p:txBody>
      </p:sp>
    </p:spTree>
    <p:extLst>
      <p:ext uri="{BB962C8B-B14F-4D97-AF65-F5344CB8AC3E}">
        <p14:creationId xmlns:p14="http://schemas.microsoft.com/office/powerpoint/2010/main" val="3153307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0D78B75-E09A-462A-B8CD-650CB9008995}"/>
              </a:ext>
            </a:extLst>
          </p:cNvPr>
          <p:cNvSpPr/>
          <p:nvPr/>
        </p:nvSpPr>
        <p:spPr>
          <a:xfrm>
            <a:off x="-15470" y="153324"/>
            <a:ext cx="741872" cy="65821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707AF2-A7D4-4041-8598-F7C5D4491B12}"/>
              </a:ext>
            </a:extLst>
          </p:cNvPr>
          <p:cNvSpPr/>
          <p:nvPr/>
        </p:nvSpPr>
        <p:spPr>
          <a:xfrm>
            <a:off x="0" y="36030"/>
            <a:ext cx="12192000" cy="622926"/>
          </a:xfrm>
          <a:prstGeom prst="rect">
            <a:avLst/>
          </a:prstGeom>
          <a:solidFill>
            <a:srgbClr val="DAB8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1DE791-8AB2-4FA5-B6B3-73319CFD20DF}"/>
              </a:ext>
            </a:extLst>
          </p:cNvPr>
          <p:cNvSpPr/>
          <p:nvPr/>
        </p:nvSpPr>
        <p:spPr>
          <a:xfrm rot="8682993">
            <a:off x="11085141" y="247435"/>
            <a:ext cx="874589" cy="702762"/>
          </a:xfrm>
          <a:prstGeom prst="rect">
            <a:avLst/>
          </a:prstGeom>
          <a:solidFill>
            <a:srgbClr val="DAB8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99C3F3-D0C5-4909-9D39-3131778450E4}"/>
              </a:ext>
            </a:extLst>
          </p:cNvPr>
          <p:cNvSpPr/>
          <p:nvPr/>
        </p:nvSpPr>
        <p:spPr>
          <a:xfrm rot="2059423">
            <a:off x="10758580" y="252699"/>
            <a:ext cx="874589" cy="702762"/>
          </a:xfrm>
          <a:prstGeom prst="rect">
            <a:avLst/>
          </a:prstGeom>
          <a:solidFill>
            <a:srgbClr val="DAB8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1E0302-1252-44CA-A9AB-15D3915D86E0}"/>
              </a:ext>
            </a:extLst>
          </p:cNvPr>
          <p:cNvSpPr/>
          <p:nvPr/>
        </p:nvSpPr>
        <p:spPr>
          <a:xfrm rot="8682993">
            <a:off x="11085141" y="204723"/>
            <a:ext cx="874589" cy="7027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940C55-707E-4746-8BE1-0C61C5349F1C}"/>
              </a:ext>
            </a:extLst>
          </p:cNvPr>
          <p:cNvSpPr/>
          <p:nvPr/>
        </p:nvSpPr>
        <p:spPr>
          <a:xfrm rot="2059423">
            <a:off x="10758580" y="209987"/>
            <a:ext cx="874589" cy="7027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FA438A6-96D3-421F-A9C0-ABB67B2F2A8A}"/>
              </a:ext>
            </a:extLst>
          </p:cNvPr>
          <p:cNvSpPr/>
          <p:nvPr/>
        </p:nvSpPr>
        <p:spPr>
          <a:xfrm flipV="1">
            <a:off x="0" y="6476174"/>
            <a:ext cx="12192000" cy="381825"/>
          </a:xfrm>
          <a:prstGeom prst="rect">
            <a:avLst/>
          </a:prstGeom>
          <a:solidFill>
            <a:srgbClr val="DAB8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F82699-0637-4653-A1D0-4BB7856D21CB}"/>
              </a:ext>
            </a:extLst>
          </p:cNvPr>
          <p:cNvSpPr/>
          <p:nvPr/>
        </p:nvSpPr>
        <p:spPr>
          <a:xfrm>
            <a:off x="0" y="6521570"/>
            <a:ext cx="12191999" cy="3364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AE2CE4-0A93-43BF-94D6-D87D3447722D}"/>
              </a:ext>
            </a:extLst>
          </p:cNvPr>
          <p:cNvSpPr txBox="1"/>
          <p:nvPr/>
        </p:nvSpPr>
        <p:spPr>
          <a:xfrm>
            <a:off x="6096000" y="6581948"/>
            <a:ext cx="6096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>
                <a:solidFill>
                  <a:schemeClr val="bg1"/>
                </a:solidFill>
                <a:latin typeface="+mj-lt"/>
              </a:rPr>
              <a:t>© 2020 Copyright Elite Training Academy. ® All Rights Reserved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6B62EB-8CBE-4533-A24E-B0F91B19D714}"/>
              </a:ext>
            </a:extLst>
          </p:cNvPr>
          <p:cNvSpPr/>
          <p:nvPr/>
        </p:nvSpPr>
        <p:spPr>
          <a:xfrm>
            <a:off x="-15471" y="0"/>
            <a:ext cx="12192000" cy="62110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B78960E-D8A8-4E4B-8372-55B8BD72D8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385" y="110256"/>
            <a:ext cx="1313421" cy="923112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93DCA73F-8676-4F1B-BE0A-107DB4F4C48F}"/>
              </a:ext>
            </a:extLst>
          </p:cNvPr>
          <p:cNvSpPr>
            <a:spLocks noGrp="1"/>
          </p:cNvSpPr>
          <p:nvPr/>
        </p:nvSpPr>
        <p:spPr>
          <a:xfrm rot="16200000">
            <a:off x="-2580804" y="3256100"/>
            <a:ext cx="5817219" cy="6229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3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1611CE8-CBD5-4F49-9647-F617AAC95E82}"/>
              </a:ext>
            </a:extLst>
          </p:cNvPr>
          <p:cNvSpPr/>
          <p:nvPr/>
        </p:nvSpPr>
        <p:spPr>
          <a:xfrm>
            <a:off x="109633" y="51311"/>
            <a:ext cx="102730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C8BD4503-EF41-B749-BDDE-21D3FA81A47E}"/>
              </a:ext>
            </a:extLst>
          </p:cNvPr>
          <p:cNvSpPr>
            <a:spLocks noGrp="1"/>
          </p:cNvSpPr>
          <p:nvPr/>
        </p:nvSpPr>
        <p:spPr>
          <a:xfrm rot="16200000">
            <a:off x="-2523212" y="3164871"/>
            <a:ext cx="5792621" cy="7771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433B4395-EC87-6446-9818-33537754263E}"/>
              </a:ext>
            </a:extLst>
          </p:cNvPr>
          <p:cNvSpPr>
            <a:spLocks noGrp="1"/>
          </p:cNvSpPr>
          <p:nvPr/>
        </p:nvSpPr>
        <p:spPr>
          <a:xfrm rot="16200000">
            <a:off x="-3386367" y="2288159"/>
            <a:ext cx="7581610" cy="8398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400" dirty="0">
                <a:solidFill>
                  <a:schemeClr val="bg1"/>
                </a:solidFill>
              </a:rPr>
              <a:t>Support after conflict </a:t>
            </a:r>
          </a:p>
        </p:txBody>
      </p:sp>
      <p:sp>
        <p:nvSpPr>
          <p:cNvPr id="29" name="Title 3">
            <a:extLst>
              <a:ext uri="{FF2B5EF4-FFF2-40B4-BE49-F238E27FC236}">
                <a16:creationId xmlns:a16="http://schemas.microsoft.com/office/drawing/2014/main" id="{F6DE5E43-6523-AC47-8E88-6D86E3207D83}"/>
              </a:ext>
            </a:extLst>
          </p:cNvPr>
          <p:cNvSpPr txBox="1">
            <a:spLocks/>
          </p:cNvSpPr>
          <p:nvPr/>
        </p:nvSpPr>
        <p:spPr>
          <a:xfrm>
            <a:off x="38072" y="-66480"/>
            <a:ext cx="7562850" cy="6740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>
                <a:solidFill>
                  <a:schemeClr val="bg1"/>
                </a:solidFill>
                <a:latin typeface="+mn-lt"/>
              </a:rPr>
              <a:t>POST INCIDENT CONSIDERATIONS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C4523A49-4924-ED46-BF2B-780EEE8CB7B4}"/>
              </a:ext>
            </a:extLst>
          </p:cNvPr>
          <p:cNvSpPr/>
          <p:nvPr/>
        </p:nvSpPr>
        <p:spPr bwMode="auto">
          <a:xfrm>
            <a:off x="-9325544" y="2492896"/>
            <a:ext cx="6840760" cy="462914"/>
          </a:xfrm>
          <a:prstGeom prst="roundRect">
            <a:avLst/>
          </a:prstGeom>
          <a:solidFill>
            <a:srgbClr val="0A906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81000" indent="-381000">
              <a:spcBef>
                <a:spcPct val="10000"/>
              </a:spcBef>
              <a:spcAft>
                <a:spcPct val="10000"/>
              </a:spcAft>
            </a:pPr>
            <a:r>
              <a:rPr lang="en-GB" sz="2000" b="1" dirty="0">
                <a:solidFill>
                  <a:schemeClr val="bg1"/>
                </a:solidFill>
              </a:rPr>
              <a:t>Responses to trauma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72AF7A6D-C589-5A46-8F04-0AF16478C0B6}"/>
              </a:ext>
            </a:extLst>
          </p:cNvPr>
          <p:cNvSpPr/>
          <p:nvPr/>
        </p:nvSpPr>
        <p:spPr bwMode="auto">
          <a:xfrm>
            <a:off x="904389" y="896411"/>
            <a:ext cx="8627923" cy="462914"/>
          </a:xfrm>
          <a:prstGeom prst="roundRect">
            <a:avLst/>
          </a:prstGeom>
          <a:solidFill>
            <a:srgbClr val="0A906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81000" indent="-381000">
              <a:spcBef>
                <a:spcPct val="10000"/>
              </a:spcBef>
              <a:spcAft>
                <a:spcPct val="10000"/>
              </a:spcAft>
            </a:pPr>
            <a:r>
              <a:rPr lang="en-GB" sz="2000" dirty="0">
                <a:solidFill>
                  <a:schemeClr val="bg1"/>
                </a:solidFill>
              </a:rPr>
              <a:t>Reflecting and learning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76824E4E-8D3F-2B4C-BF1A-6A0C27B31CBB}"/>
              </a:ext>
            </a:extLst>
          </p:cNvPr>
          <p:cNvSpPr txBox="1">
            <a:spLocks/>
          </p:cNvSpPr>
          <p:nvPr/>
        </p:nvSpPr>
        <p:spPr>
          <a:xfrm>
            <a:off x="1056479" y="1729373"/>
            <a:ext cx="6312310" cy="223369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Arial" charset="0"/>
              <a:buChar char="●"/>
              <a:defRPr sz="22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Arial" charset="0"/>
              <a:buChar char="●"/>
              <a:defRPr sz="2200" b="1">
                <a:solidFill>
                  <a:schemeClr val="tx1"/>
                </a:solidFill>
                <a:latin typeface="Calibri" pitchFamily="34" charset="0"/>
                <a:ea typeface="Arial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Arial" charset="0"/>
              <a:buChar char="●"/>
              <a:defRPr sz="2200" b="1">
                <a:solidFill>
                  <a:schemeClr val="tx1"/>
                </a:solidFill>
                <a:latin typeface="Calibri" pitchFamily="34" charset="0"/>
                <a:ea typeface="Arial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Arial" charset="0"/>
              <a:buChar char="●"/>
              <a:defRPr sz="2200" b="1">
                <a:solidFill>
                  <a:schemeClr val="tx1"/>
                </a:solidFill>
                <a:latin typeface="Calibri" pitchFamily="34" charset="0"/>
                <a:ea typeface="Arial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Font typeface="Arial" charset="0"/>
              <a:buChar char="●"/>
              <a:defRPr sz="2200" b="1">
                <a:solidFill>
                  <a:schemeClr val="tx1"/>
                </a:solidFill>
                <a:latin typeface="Calibri" pitchFamily="34" charset="0"/>
                <a:ea typeface="Arial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89049"/>
              </a:buClr>
              <a:buFont typeface="Arial" charset="0"/>
              <a:buChar char="●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89049"/>
              </a:buClr>
              <a:buFont typeface="Arial" charset="0"/>
              <a:buChar char="●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89049"/>
              </a:buClr>
              <a:buFont typeface="Arial" charset="0"/>
              <a:buChar char="●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89049"/>
              </a:buClr>
              <a:buFont typeface="Arial" charset="0"/>
              <a:buChar char="●"/>
              <a:defRPr sz="2000" b="1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Clr>
                <a:srgbClr val="59B798"/>
              </a:buClr>
              <a:buNone/>
            </a:pPr>
            <a:r>
              <a:rPr lang="en-GB" sz="2000" kern="0" dirty="0">
                <a:latin typeface="Arial" pitchFamily="34" charset="0"/>
                <a:cs typeface="Arial" pitchFamily="34" charset="0"/>
              </a:rPr>
              <a:t>what happened</a:t>
            </a:r>
          </a:p>
          <a:p>
            <a:pPr marL="0" indent="0">
              <a:buClr>
                <a:srgbClr val="59B798"/>
              </a:buClr>
              <a:buNone/>
            </a:pPr>
            <a:r>
              <a:rPr lang="en-GB" sz="2000" kern="0" dirty="0">
                <a:latin typeface="Arial" pitchFamily="34" charset="0"/>
                <a:cs typeface="Arial" pitchFamily="34" charset="0"/>
              </a:rPr>
              <a:t>what can be done differently</a:t>
            </a:r>
          </a:p>
          <a:p>
            <a:pPr marL="0" indent="0">
              <a:buClr>
                <a:srgbClr val="59B798"/>
              </a:buClr>
              <a:buNone/>
            </a:pPr>
            <a:r>
              <a:rPr lang="en-GB" sz="2000" kern="0" dirty="0">
                <a:latin typeface="Arial" pitchFamily="34" charset="0"/>
                <a:cs typeface="Arial" pitchFamily="34" charset="0"/>
              </a:rPr>
              <a:t>good practices</a:t>
            </a:r>
          </a:p>
          <a:p>
            <a:pPr marL="0" indent="0">
              <a:buClr>
                <a:srgbClr val="59B798"/>
              </a:buClr>
              <a:buNone/>
            </a:pPr>
            <a:r>
              <a:rPr lang="en-GB" sz="2000" kern="0" dirty="0">
                <a:latin typeface="Arial" pitchFamily="34" charset="0"/>
                <a:cs typeface="Arial" pitchFamily="34" charset="0"/>
              </a:rPr>
              <a:t>how others can be informed</a:t>
            </a:r>
          </a:p>
          <a:p>
            <a:pPr marL="0" indent="0">
              <a:buClr>
                <a:srgbClr val="59B798"/>
              </a:buClr>
              <a:buNone/>
            </a:pPr>
            <a:r>
              <a:rPr lang="en-GB" sz="2000" kern="0" dirty="0">
                <a:latin typeface="Arial" pitchFamily="34" charset="0"/>
                <a:cs typeface="Arial" pitchFamily="34" charset="0"/>
              </a:rPr>
              <a:t>how learning can be shared.</a:t>
            </a:r>
          </a:p>
          <a:p>
            <a:pPr marL="0" indent="0">
              <a:buClr>
                <a:srgbClr val="59B798"/>
              </a:buClr>
              <a:buNone/>
            </a:pPr>
            <a:endParaRPr lang="en-GB" sz="2000" kern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Reflective learning – The GP trainee's survival guide">
            <a:extLst>
              <a:ext uri="{FF2B5EF4-FFF2-40B4-BE49-F238E27FC236}">
                <a16:creationId xmlns:a16="http://schemas.microsoft.com/office/drawing/2014/main" id="{BD93CE57-BDAB-184D-813B-F3069F889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039" y="1375696"/>
            <a:ext cx="7188398" cy="492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820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0D78B75-E09A-462A-B8CD-650CB9008995}"/>
              </a:ext>
            </a:extLst>
          </p:cNvPr>
          <p:cNvSpPr/>
          <p:nvPr/>
        </p:nvSpPr>
        <p:spPr>
          <a:xfrm>
            <a:off x="-15470" y="153324"/>
            <a:ext cx="741872" cy="65821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707AF2-A7D4-4041-8598-F7C5D4491B12}"/>
              </a:ext>
            </a:extLst>
          </p:cNvPr>
          <p:cNvSpPr/>
          <p:nvPr/>
        </p:nvSpPr>
        <p:spPr>
          <a:xfrm>
            <a:off x="0" y="36030"/>
            <a:ext cx="12192000" cy="622926"/>
          </a:xfrm>
          <a:prstGeom prst="rect">
            <a:avLst/>
          </a:prstGeom>
          <a:solidFill>
            <a:srgbClr val="DAB8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1DE791-8AB2-4FA5-B6B3-73319CFD20DF}"/>
              </a:ext>
            </a:extLst>
          </p:cNvPr>
          <p:cNvSpPr/>
          <p:nvPr/>
        </p:nvSpPr>
        <p:spPr>
          <a:xfrm rot="8682993">
            <a:off x="11085141" y="247435"/>
            <a:ext cx="874589" cy="702762"/>
          </a:xfrm>
          <a:prstGeom prst="rect">
            <a:avLst/>
          </a:prstGeom>
          <a:solidFill>
            <a:srgbClr val="DAB8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99C3F3-D0C5-4909-9D39-3131778450E4}"/>
              </a:ext>
            </a:extLst>
          </p:cNvPr>
          <p:cNvSpPr/>
          <p:nvPr/>
        </p:nvSpPr>
        <p:spPr>
          <a:xfrm rot="2059423">
            <a:off x="10758580" y="252699"/>
            <a:ext cx="874589" cy="702762"/>
          </a:xfrm>
          <a:prstGeom prst="rect">
            <a:avLst/>
          </a:prstGeom>
          <a:solidFill>
            <a:srgbClr val="DAB8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1E0302-1252-44CA-A9AB-15D3915D86E0}"/>
              </a:ext>
            </a:extLst>
          </p:cNvPr>
          <p:cNvSpPr/>
          <p:nvPr/>
        </p:nvSpPr>
        <p:spPr>
          <a:xfrm rot="8682993">
            <a:off x="11085141" y="204723"/>
            <a:ext cx="874589" cy="7027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940C55-707E-4746-8BE1-0C61C5349F1C}"/>
              </a:ext>
            </a:extLst>
          </p:cNvPr>
          <p:cNvSpPr/>
          <p:nvPr/>
        </p:nvSpPr>
        <p:spPr>
          <a:xfrm rot="2059423">
            <a:off x="10758580" y="209987"/>
            <a:ext cx="874589" cy="7027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FA438A6-96D3-421F-A9C0-ABB67B2F2A8A}"/>
              </a:ext>
            </a:extLst>
          </p:cNvPr>
          <p:cNvSpPr/>
          <p:nvPr/>
        </p:nvSpPr>
        <p:spPr>
          <a:xfrm flipV="1">
            <a:off x="0" y="6476174"/>
            <a:ext cx="12192000" cy="381825"/>
          </a:xfrm>
          <a:prstGeom prst="rect">
            <a:avLst/>
          </a:prstGeom>
          <a:solidFill>
            <a:srgbClr val="DAB8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F82699-0637-4653-A1D0-4BB7856D21CB}"/>
              </a:ext>
            </a:extLst>
          </p:cNvPr>
          <p:cNvSpPr/>
          <p:nvPr/>
        </p:nvSpPr>
        <p:spPr>
          <a:xfrm>
            <a:off x="0" y="6521570"/>
            <a:ext cx="12191999" cy="3364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AE2CE4-0A93-43BF-94D6-D87D3447722D}"/>
              </a:ext>
            </a:extLst>
          </p:cNvPr>
          <p:cNvSpPr txBox="1"/>
          <p:nvPr/>
        </p:nvSpPr>
        <p:spPr>
          <a:xfrm>
            <a:off x="6096000" y="6581948"/>
            <a:ext cx="6096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>
                <a:solidFill>
                  <a:schemeClr val="bg1"/>
                </a:solidFill>
                <a:latin typeface="+mj-lt"/>
              </a:rPr>
              <a:t>© 2020 Copyright Elite Training Academy. ® All Rights Reserved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6B62EB-8CBE-4533-A24E-B0F91B19D714}"/>
              </a:ext>
            </a:extLst>
          </p:cNvPr>
          <p:cNvSpPr/>
          <p:nvPr/>
        </p:nvSpPr>
        <p:spPr>
          <a:xfrm>
            <a:off x="-15471" y="0"/>
            <a:ext cx="12192000" cy="62110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B78960E-D8A8-4E4B-8372-55B8BD72D8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385" y="110256"/>
            <a:ext cx="1313421" cy="923112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93DCA73F-8676-4F1B-BE0A-107DB4F4C48F}"/>
              </a:ext>
            </a:extLst>
          </p:cNvPr>
          <p:cNvSpPr>
            <a:spLocks noGrp="1"/>
          </p:cNvSpPr>
          <p:nvPr/>
        </p:nvSpPr>
        <p:spPr>
          <a:xfrm rot="16200000">
            <a:off x="-2580804" y="3256100"/>
            <a:ext cx="5817219" cy="6229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3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1611CE8-CBD5-4F49-9647-F617AAC95E82}"/>
              </a:ext>
            </a:extLst>
          </p:cNvPr>
          <p:cNvSpPr/>
          <p:nvPr/>
        </p:nvSpPr>
        <p:spPr>
          <a:xfrm>
            <a:off x="109633" y="51311"/>
            <a:ext cx="102730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C8BD4503-EF41-B749-BDDE-21D3FA81A47E}"/>
              </a:ext>
            </a:extLst>
          </p:cNvPr>
          <p:cNvSpPr>
            <a:spLocks noGrp="1"/>
          </p:cNvSpPr>
          <p:nvPr/>
        </p:nvSpPr>
        <p:spPr>
          <a:xfrm rot="16200000">
            <a:off x="-2523212" y="3164871"/>
            <a:ext cx="5792621" cy="7771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433B4395-EC87-6446-9818-33537754263E}"/>
              </a:ext>
            </a:extLst>
          </p:cNvPr>
          <p:cNvSpPr>
            <a:spLocks noGrp="1"/>
          </p:cNvSpPr>
          <p:nvPr/>
        </p:nvSpPr>
        <p:spPr>
          <a:xfrm rot="16200000">
            <a:off x="-3386367" y="2288159"/>
            <a:ext cx="7581610" cy="8398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400" dirty="0">
                <a:solidFill>
                  <a:schemeClr val="bg1"/>
                </a:solidFill>
              </a:rPr>
              <a:t>Support after conflict </a:t>
            </a:r>
          </a:p>
        </p:txBody>
      </p:sp>
      <p:sp>
        <p:nvSpPr>
          <p:cNvPr id="29" name="Title 3">
            <a:extLst>
              <a:ext uri="{FF2B5EF4-FFF2-40B4-BE49-F238E27FC236}">
                <a16:creationId xmlns:a16="http://schemas.microsoft.com/office/drawing/2014/main" id="{F6DE5E43-6523-AC47-8E88-6D86E3207D83}"/>
              </a:ext>
            </a:extLst>
          </p:cNvPr>
          <p:cNvSpPr txBox="1">
            <a:spLocks/>
          </p:cNvSpPr>
          <p:nvPr/>
        </p:nvSpPr>
        <p:spPr>
          <a:xfrm>
            <a:off x="38072" y="-66480"/>
            <a:ext cx="7562850" cy="6740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>
                <a:solidFill>
                  <a:schemeClr val="bg1"/>
                </a:solidFill>
                <a:latin typeface="+mn-lt"/>
              </a:rPr>
              <a:t>POST INCIDENT CONSIDERATIONS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C4523A49-4924-ED46-BF2B-780EEE8CB7B4}"/>
              </a:ext>
            </a:extLst>
          </p:cNvPr>
          <p:cNvSpPr/>
          <p:nvPr/>
        </p:nvSpPr>
        <p:spPr bwMode="auto">
          <a:xfrm>
            <a:off x="-9325544" y="2492896"/>
            <a:ext cx="6840760" cy="462914"/>
          </a:xfrm>
          <a:prstGeom prst="roundRect">
            <a:avLst/>
          </a:prstGeom>
          <a:solidFill>
            <a:srgbClr val="0A906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81000" indent="-381000">
              <a:spcBef>
                <a:spcPct val="10000"/>
              </a:spcBef>
              <a:spcAft>
                <a:spcPct val="10000"/>
              </a:spcAft>
            </a:pPr>
            <a:r>
              <a:rPr lang="en-GB" sz="2000" b="1" dirty="0">
                <a:solidFill>
                  <a:schemeClr val="bg1"/>
                </a:solidFill>
              </a:rPr>
              <a:t>Responses to trauma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72AF7A6D-C589-5A46-8F04-0AF16478C0B6}"/>
              </a:ext>
            </a:extLst>
          </p:cNvPr>
          <p:cNvSpPr/>
          <p:nvPr/>
        </p:nvSpPr>
        <p:spPr bwMode="auto">
          <a:xfrm>
            <a:off x="904389" y="896411"/>
            <a:ext cx="8627923" cy="462914"/>
          </a:xfrm>
          <a:prstGeom prst="roundRect">
            <a:avLst/>
          </a:prstGeom>
          <a:solidFill>
            <a:srgbClr val="0A906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81000" indent="-381000">
              <a:spcBef>
                <a:spcPct val="10000"/>
              </a:spcBef>
              <a:spcAft>
                <a:spcPct val="10000"/>
              </a:spcAft>
            </a:pPr>
            <a:r>
              <a:rPr lang="en-GB" sz="2000" b="1" dirty="0">
                <a:solidFill>
                  <a:schemeClr val="bg1"/>
                </a:solidFill>
              </a:rPr>
              <a:t>Sharing good practice 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E1A8BA26-E72D-134C-BD31-592A19960C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8648" y="1690288"/>
            <a:ext cx="5378961" cy="176076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A906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GB" sz="2000" b="1" dirty="0"/>
          </a:p>
          <a:p>
            <a:endParaRPr lang="en-GB" sz="2000" b="1" dirty="0"/>
          </a:p>
          <a:p>
            <a:r>
              <a:rPr lang="en-GB" sz="2000" dirty="0"/>
              <a:t>A culture should be developed and encouraged in which disseminating helpful and relevant information, in order to generate ideas for future safety and prevention of conflict, is promoted. </a:t>
            </a:r>
          </a:p>
          <a:p>
            <a:endParaRPr lang="en-GB" sz="2000" b="1" dirty="0"/>
          </a:p>
          <a:p>
            <a:pPr>
              <a:spcBef>
                <a:spcPct val="20000"/>
              </a:spcBef>
              <a:buClr>
                <a:srgbClr val="189049"/>
              </a:buClr>
            </a:pPr>
            <a:endParaRPr lang="en-GB" sz="20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2DEAD76-45A9-CA4C-805B-2EF4AAC22671}"/>
              </a:ext>
            </a:extLst>
          </p:cNvPr>
          <p:cNvSpPr txBox="1"/>
          <p:nvPr/>
        </p:nvSpPr>
        <p:spPr>
          <a:xfrm>
            <a:off x="2044300" y="4012833"/>
            <a:ext cx="8222173" cy="1451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80"/>
              </a:spcBef>
              <a:buClr>
                <a:srgbClr val="59B798"/>
              </a:buClr>
            </a:pPr>
            <a:r>
              <a:rPr lang="en-GB" sz="2000" dirty="0"/>
              <a:t>Reflect on how you handled the incident</a:t>
            </a:r>
          </a:p>
          <a:p>
            <a:pPr>
              <a:spcBef>
                <a:spcPts val="480"/>
              </a:spcBef>
              <a:buClr>
                <a:srgbClr val="59B798"/>
              </a:buClr>
            </a:pPr>
            <a:r>
              <a:rPr lang="en-GB" sz="2000" dirty="0"/>
              <a:t>Look for things you did well so you can offer advice to your colleagues</a:t>
            </a:r>
          </a:p>
          <a:p>
            <a:pPr>
              <a:spcBef>
                <a:spcPts val="480"/>
              </a:spcBef>
              <a:buClr>
                <a:srgbClr val="59B798"/>
              </a:buClr>
            </a:pPr>
            <a:r>
              <a:rPr lang="en-GB" sz="2000" dirty="0"/>
              <a:t>Recognise the things that did not go so well so you can think about how to improve next time.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1CACDBC1-210B-404D-ACE1-A0E6B61DC6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4300" y="3887921"/>
            <a:ext cx="7756925" cy="176076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A906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GB" sz="2000" b="1" dirty="0"/>
          </a:p>
          <a:p>
            <a:endParaRPr lang="en-GB" sz="2000" b="1" dirty="0"/>
          </a:p>
          <a:p>
            <a:endParaRPr lang="en-GB" sz="2000" b="1" dirty="0"/>
          </a:p>
          <a:p>
            <a:pPr>
              <a:spcBef>
                <a:spcPct val="20000"/>
              </a:spcBef>
              <a:buClr>
                <a:srgbClr val="189049"/>
              </a:buClr>
            </a:pPr>
            <a:endParaRPr lang="en-GB" sz="2000" b="1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C48239C-8210-1E48-B1FE-13B6BE68D943}"/>
              </a:ext>
            </a:extLst>
          </p:cNvPr>
          <p:cNvSpPr/>
          <p:nvPr/>
        </p:nvSpPr>
        <p:spPr bwMode="auto">
          <a:xfrm>
            <a:off x="8781379" y="1573220"/>
            <a:ext cx="1019846" cy="350033"/>
          </a:xfrm>
          <a:prstGeom prst="rect">
            <a:avLst/>
          </a:prstGeom>
          <a:solidFill>
            <a:srgbClr val="ACDBDA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89049"/>
              </a:buClr>
              <a:buSzTx/>
              <a:tabLst/>
            </a:pPr>
            <a:r>
              <a:rPr kumimoji="0" lang="en-GB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Incident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C4C931E-94A7-974A-9B39-9B4B3D65FDEC}"/>
              </a:ext>
            </a:extLst>
          </p:cNvPr>
          <p:cNvSpPr/>
          <p:nvPr/>
        </p:nvSpPr>
        <p:spPr bwMode="auto">
          <a:xfrm>
            <a:off x="7194104" y="1984591"/>
            <a:ext cx="1190232" cy="778895"/>
          </a:xfrm>
          <a:prstGeom prst="rect">
            <a:avLst/>
          </a:prstGeom>
          <a:solidFill>
            <a:srgbClr val="ACDBDA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89049"/>
              </a:buClr>
              <a:buSzTx/>
              <a:tabLst/>
            </a:pPr>
            <a:r>
              <a:rPr lang="en-GB" sz="1400" b="1" dirty="0">
                <a:latin typeface="Arial" charset="0"/>
              </a:rPr>
              <a:t>What can I learn for next time?</a:t>
            </a:r>
            <a:endParaRPr kumimoji="0" lang="en-GB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0504948-0D45-F349-A6AE-445F96D34523}"/>
              </a:ext>
            </a:extLst>
          </p:cNvPr>
          <p:cNvSpPr/>
          <p:nvPr/>
        </p:nvSpPr>
        <p:spPr bwMode="auto">
          <a:xfrm>
            <a:off x="10021902" y="2142637"/>
            <a:ext cx="1137083" cy="506707"/>
          </a:xfrm>
          <a:prstGeom prst="rect">
            <a:avLst/>
          </a:prstGeom>
          <a:solidFill>
            <a:srgbClr val="ACDBDA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89049"/>
              </a:buClr>
              <a:buSzTx/>
              <a:tabLst/>
            </a:pPr>
            <a:r>
              <a:rPr kumimoji="0" lang="en-GB" sz="1400" b="1" i="0" u="none" strike="noStrike" cap="none" normalizeH="0" baseline="0" dirty="0">
                <a:ln>
                  <a:noFill/>
                </a:ln>
                <a:effectLst/>
                <a:latin typeface="Arial" charset="0"/>
              </a:rPr>
              <a:t>What happened?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0FA6FD5-2F5A-464E-A3BB-DE8B1A16CC08}"/>
              </a:ext>
            </a:extLst>
          </p:cNvPr>
          <p:cNvSpPr/>
          <p:nvPr/>
        </p:nvSpPr>
        <p:spPr bwMode="auto">
          <a:xfrm>
            <a:off x="8690517" y="3057187"/>
            <a:ext cx="1110708" cy="533611"/>
          </a:xfrm>
          <a:prstGeom prst="rect">
            <a:avLst/>
          </a:prstGeom>
          <a:solidFill>
            <a:srgbClr val="ACDBDA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89049"/>
              </a:buClr>
              <a:buSzTx/>
              <a:tabLst/>
            </a:pPr>
            <a:r>
              <a:rPr lang="en-GB" sz="1400" b="1" dirty="0">
                <a:latin typeface="Arial" charset="0"/>
              </a:rPr>
              <a:t>Why did it happen?</a:t>
            </a:r>
            <a:endParaRPr kumimoji="0" lang="en-GB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598B5006-3268-294E-874F-AE37F223616B}"/>
              </a:ext>
            </a:extLst>
          </p:cNvPr>
          <p:cNvCxnSpPr>
            <a:cxnSpLocks/>
          </p:cNvCxnSpPr>
          <p:nvPr/>
        </p:nvCxnSpPr>
        <p:spPr bwMode="auto">
          <a:xfrm>
            <a:off x="9805953" y="1686964"/>
            <a:ext cx="891432" cy="390903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FB46DE1-1146-D941-92EA-9E554DD00D5A}"/>
              </a:ext>
            </a:extLst>
          </p:cNvPr>
          <p:cNvCxnSpPr>
            <a:cxnSpLocks/>
          </p:cNvCxnSpPr>
          <p:nvPr/>
        </p:nvCxnSpPr>
        <p:spPr bwMode="auto">
          <a:xfrm flipH="1">
            <a:off x="10183076" y="2813702"/>
            <a:ext cx="561163" cy="588915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39C91C5C-121D-744A-8212-F9DEEA5102F6}"/>
              </a:ext>
            </a:extLst>
          </p:cNvPr>
          <p:cNvCxnSpPr>
            <a:cxnSpLocks/>
            <a:endCxn id="31" idx="1"/>
          </p:cNvCxnSpPr>
          <p:nvPr/>
        </p:nvCxnSpPr>
        <p:spPr bwMode="auto">
          <a:xfrm flipV="1">
            <a:off x="7789220" y="1748237"/>
            <a:ext cx="992159" cy="150640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80B129F-30AF-4948-9D14-3A9946BE9462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789220" y="2854867"/>
            <a:ext cx="763029" cy="496520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3162538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0D78B75-E09A-462A-B8CD-650CB9008995}"/>
              </a:ext>
            </a:extLst>
          </p:cNvPr>
          <p:cNvSpPr/>
          <p:nvPr/>
        </p:nvSpPr>
        <p:spPr>
          <a:xfrm>
            <a:off x="-15470" y="153324"/>
            <a:ext cx="741872" cy="65821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707AF2-A7D4-4041-8598-F7C5D4491B12}"/>
              </a:ext>
            </a:extLst>
          </p:cNvPr>
          <p:cNvSpPr/>
          <p:nvPr/>
        </p:nvSpPr>
        <p:spPr>
          <a:xfrm>
            <a:off x="0" y="36030"/>
            <a:ext cx="12192000" cy="622926"/>
          </a:xfrm>
          <a:prstGeom prst="rect">
            <a:avLst/>
          </a:prstGeom>
          <a:solidFill>
            <a:srgbClr val="DAB8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1DE791-8AB2-4FA5-B6B3-73319CFD20DF}"/>
              </a:ext>
            </a:extLst>
          </p:cNvPr>
          <p:cNvSpPr/>
          <p:nvPr/>
        </p:nvSpPr>
        <p:spPr>
          <a:xfrm rot="8682993">
            <a:off x="11085141" y="247435"/>
            <a:ext cx="874589" cy="702762"/>
          </a:xfrm>
          <a:prstGeom prst="rect">
            <a:avLst/>
          </a:prstGeom>
          <a:solidFill>
            <a:srgbClr val="DAB8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99C3F3-D0C5-4909-9D39-3131778450E4}"/>
              </a:ext>
            </a:extLst>
          </p:cNvPr>
          <p:cNvSpPr/>
          <p:nvPr/>
        </p:nvSpPr>
        <p:spPr>
          <a:xfrm rot="2059423">
            <a:off x="10758580" y="252699"/>
            <a:ext cx="874589" cy="702762"/>
          </a:xfrm>
          <a:prstGeom prst="rect">
            <a:avLst/>
          </a:prstGeom>
          <a:solidFill>
            <a:srgbClr val="DAB8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1E0302-1252-44CA-A9AB-15D3915D86E0}"/>
              </a:ext>
            </a:extLst>
          </p:cNvPr>
          <p:cNvSpPr/>
          <p:nvPr/>
        </p:nvSpPr>
        <p:spPr>
          <a:xfrm rot="8682993">
            <a:off x="11085141" y="204723"/>
            <a:ext cx="874589" cy="7027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940C55-707E-4746-8BE1-0C61C5349F1C}"/>
              </a:ext>
            </a:extLst>
          </p:cNvPr>
          <p:cNvSpPr/>
          <p:nvPr/>
        </p:nvSpPr>
        <p:spPr>
          <a:xfrm rot="2059423">
            <a:off x="10758580" y="209987"/>
            <a:ext cx="874589" cy="7027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FA438A6-96D3-421F-A9C0-ABB67B2F2A8A}"/>
              </a:ext>
            </a:extLst>
          </p:cNvPr>
          <p:cNvSpPr/>
          <p:nvPr/>
        </p:nvSpPr>
        <p:spPr>
          <a:xfrm flipV="1">
            <a:off x="0" y="6476174"/>
            <a:ext cx="12192000" cy="381825"/>
          </a:xfrm>
          <a:prstGeom prst="rect">
            <a:avLst/>
          </a:prstGeom>
          <a:solidFill>
            <a:srgbClr val="DAB8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F82699-0637-4653-A1D0-4BB7856D21CB}"/>
              </a:ext>
            </a:extLst>
          </p:cNvPr>
          <p:cNvSpPr/>
          <p:nvPr/>
        </p:nvSpPr>
        <p:spPr>
          <a:xfrm>
            <a:off x="0" y="6521570"/>
            <a:ext cx="12191999" cy="3364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AE2CE4-0A93-43BF-94D6-D87D3447722D}"/>
              </a:ext>
            </a:extLst>
          </p:cNvPr>
          <p:cNvSpPr txBox="1"/>
          <p:nvPr/>
        </p:nvSpPr>
        <p:spPr>
          <a:xfrm>
            <a:off x="6096000" y="6581948"/>
            <a:ext cx="6096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>
                <a:solidFill>
                  <a:schemeClr val="bg1"/>
                </a:solidFill>
                <a:latin typeface="+mj-lt"/>
              </a:rPr>
              <a:t>© 2020 Copyright Elite Training Academy. ® All Rights Reserved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6B62EB-8CBE-4533-A24E-B0F91B19D714}"/>
              </a:ext>
            </a:extLst>
          </p:cNvPr>
          <p:cNvSpPr/>
          <p:nvPr/>
        </p:nvSpPr>
        <p:spPr>
          <a:xfrm>
            <a:off x="-15471" y="0"/>
            <a:ext cx="12192000" cy="62110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B78960E-D8A8-4E4B-8372-55B8BD72D8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385" y="110256"/>
            <a:ext cx="1313421" cy="923112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93DCA73F-8676-4F1B-BE0A-107DB4F4C48F}"/>
              </a:ext>
            </a:extLst>
          </p:cNvPr>
          <p:cNvSpPr>
            <a:spLocks noGrp="1"/>
          </p:cNvSpPr>
          <p:nvPr/>
        </p:nvSpPr>
        <p:spPr>
          <a:xfrm rot="16200000">
            <a:off x="-2580804" y="3256100"/>
            <a:ext cx="5817219" cy="6229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3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1611CE8-CBD5-4F49-9647-F617AAC95E82}"/>
              </a:ext>
            </a:extLst>
          </p:cNvPr>
          <p:cNvSpPr/>
          <p:nvPr/>
        </p:nvSpPr>
        <p:spPr>
          <a:xfrm>
            <a:off x="109633" y="51311"/>
            <a:ext cx="102730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C8BD4503-EF41-B749-BDDE-21D3FA81A47E}"/>
              </a:ext>
            </a:extLst>
          </p:cNvPr>
          <p:cNvSpPr>
            <a:spLocks noGrp="1"/>
          </p:cNvSpPr>
          <p:nvPr/>
        </p:nvSpPr>
        <p:spPr>
          <a:xfrm rot="16200000">
            <a:off x="-2523212" y="3164871"/>
            <a:ext cx="5792621" cy="7771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433B4395-EC87-6446-9818-33537754263E}"/>
              </a:ext>
            </a:extLst>
          </p:cNvPr>
          <p:cNvSpPr>
            <a:spLocks noGrp="1"/>
          </p:cNvSpPr>
          <p:nvPr/>
        </p:nvSpPr>
        <p:spPr>
          <a:xfrm rot="16200000">
            <a:off x="-3386367" y="2288159"/>
            <a:ext cx="7581610" cy="8398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400" dirty="0">
                <a:solidFill>
                  <a:schemeClr val="bg1"/>
                </a:solidFill>
              </a:rPr>
              <a:t>Support after conflict </a:t>
            </a:r>
          </a:p>
        </p:txBody>
      </p:sp>
      <p:sp>
        <p:nvSpPr>
          <p:cNvPr id="29" name="Title 3">
            <a:extLst>
              <a:ext uri="{FF2B5EF4-FFF2-40B4-BE49-F238E27FC236}">
                <a16:creationId xmlns:a16="http://schemas.microsoft.com/office/drawing/2014/main" id="{F6DE5E43-6523-AC47-8E88-6D86E3207D83}"/>
              </a:ext>
            </a:extLst>
          </p:cNvPr>
          <p:cNvSpPr txBox="1">
            <a:spLocks/>
          </p:cNvSpPr>
          <p:nvPr/>
        </p:nvSpPr>
        <p:spPr>
          <a:xfrm>
            <a:off x="38072" y="-66480"/>
            <a:ext cx="7562850" cy="6740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>
                <a:solidFill>
                  <a:schemeClr val="bg1"/>
                </a:solidFill>
                <a:latin typeface="+mn-lt"/>
              </a:rPr>
              <a:t>POST INCIDENT CONSIDERATIONS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C4523A49-4924-ED46-BF2B-780EEE8CB7B4}"/>
              </a:ext>
            </a:extLst>
          </p:cNvPr>
          <p:cNvSpPr/>
          <p:nvPr/>
        </p:nvSpPr>
        <p:spPr bwMode="auto">
          <a:xfrm>
            <a:off x="-9325544" y="2492896"/>
            <a:ext cx="6840760" cy="462914"/>
          </a:xfrm>
          <a:prstGeom prst="roundRect">
            <a:avLst/>
          </a:prstGeom>
          <a:solidFill>
            <a:srgbClr val="0A906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81000" indent="-381000">
              <a:spcBef>
                <a:spcPct val="10000"/>
              </a:spcBef>
              <a:spcAft>
                <a:spcPct val="10000"/>
              </a:spcAft>
            </a:pPr>
            <a:r>
              <a:rPr lang="en-GB" sz="2000" b="1" dirty="0">
                <a:solidFill>
                  <a:schemeClr val="bg1"/>
                </a:solidFill>
              </a:rPr>
              <a:t>Responses to trauma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EF72F784-E7AC-AE4A-9597-BA0B6EE342DF}"/>
              </a:ext>
            </a:extLst>
          </p:cNvPr>
          <p:cNvSpPr/>
          <p:nvPr/>
        </p:nvSpPr>
        <p:spPr>
          <a:xfrm>
            <a:off x="965179" y="882852"/>
            <a:ext cx="9001000" cy="51077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txBody>
          <a:bodyPr wrap="square" anchor="ctr">
            <a:spAutoFit/>
          </a:bodyPr>
          <a:lstStyle/>
          <a:p>
            <a:r>
              <a:rPr lang="en-GB" sz="2400" dirty="0">
                <a:solidFill>
                  <a:srgbClr val="FFFFFF"/>
                </a:solidFill>
              </a:rPr>
              <a:t>Debriefing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9E14F6A3-DC8A-174C-B34D-2C4CE4B277F2}"/>
              </a:ext>
            </a:extLst>
          </p:cNvPr>
          <p:cNvSpPr/>
          <p:nvPr/>
        </p:nvSpPr>
        <p:spPr>
          <a:xfrm>
            <a:off x="965179" y="1849755"/>
            <a:ext cx="6768752" cy="919401"/>
          </a:xfrm>
          <a:prstGeom prst="roundRect">
            <a:avLst/>
          </a:prstGeom>
          <a:ln w="38100">
            <a:solidFill>
              <a:srgbClr val="00B0F0"/>
            </a:solidFill>
          </a:ln>
        </p:spPr>
        <p:txBody>
          <a:bodyPr wrap="square" anchor="ctr">
            <a:spAutoFit/>
          </a:bodyPr>
          <a:lstStyle/>
          <a:p>
            <a:r>
              <a:rPr lang="en-GB" sz="2400" b="1" dirty="0">
                <a:solidFill>
                  <a:srgbClr val="000000"/>
                </a:solidFill>
              </a:rPr>
              <a:t>Helps us to improve how we deal </a:t>
            </a:r>
            <a:br>
              <a:rPr lang="en-GB" sz="2400" b="1" dirty="0">
                <a:solidFill>
                  <a:srgbClr val="000000"/>
                </a:solidFill>
              </a:rPr>
            </a:br>
            <a:r>
              <a:rPr lang="en-GB" sz="2400" b="1" dirty="0">
                <a:solidFill>
                  <a:srgbClr val="000000"/>
                </a:solidFill>
              </a:rPr>
              <a:t>with similar problems in the future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6E94DC02-071D-8441-A217-31D3C533E46D}"/>
              </a:ext>
            </a:extLst>
          </p:cNvPr>
          <p:cNvSpPr/>
          <p:nvPr/>
        </p:nvSpPr>
        <p:spPr>
          <a:xfrm>
            <a:off x="965179" y="3026675"/>
            <a:ext cx="6768752" cy="919401"/>
          </a:xfrm>
          <a:prstGeom prst="roundRect">
            <a:avLst/>
          </a:prstGeom>
          <a:ln w="38100">
            <a:solidFill>
              <a:srgbClr val="00B0F0"/>
            </a:solidFill>
          </a:ln>
        </p:spPr>
        <p:txBody>
          <a:bodyPr wrap="square" anchor="ctr">
            <a:spAutoFit/>
          </a:bodyPr>
          <a:lstStyle/>
          <a:p>
            <a:r>
              <a:rPr lang="en-GB" sz="2400" b="1" dirty="0">
                <a:solidFill>
                  <a:srgbClr val="000000"/>
                </a:solidFill>
              </a:rPr>
              <a:t>Reduces the chances of them </a:t>
            </a:r>
            <a:br>
              <a:rPr lang="en-GB" sz="2400" b="1" dirty="0">
                <a:solidFill>
                  <a:srgbClr val="000000"/>
                </a:solidFill>
              </a:rPr>
            </a:br>
            <a:r>
              <a:rPr lang="en-GB" sz="2400" b="1" dirty="0">
                <a:solidFill>
                  <a:srgbClr val="000000"/>
                </a:solidFill>
              </a:rPr>
              <a:t>happening in the first place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17AFA102-DEE4-AD40-A1B6-1A4E647B6B24}"/>
              </a:ext>
            </a:extLst>
          </p:cNvPr>
          <p:cNvSpPr/>
          <p:nvPr/>
        </p:nvSpPr>
        <p:spPr>
          <a:xfrm>
            <a:off x="965179" y="4203595"/>
            <a:ext cx="6768752" cy="919401"/>
          </a:xfrm>
          <a:prstGeom prst="roundRect">
            <a:avLst/>
          </a:prstGeom>
          <a:ln w="38100">
            <a:solidFill>
              <a:srgbClr val="00B0F0"/>
            </a:solidFill>
          </a:ln>
        </p:spPr>
        <p:txBody>
          <a:bodyPr wrap="square" anchor="ctr">
            <a:spAutoFit/>
          </a:bodyPr>
          <a:lstStyle/>
          <a:p>
            <a:r>
              <a:rPr lang="en-GB" sz="2400" b="1" dirty="0">
                <a:solidFill>
                  <a:srgbClr val="000000"/>
                </a:solidFill>
              </a:rPr>
              <a:t>Or can even stop them from </a:t>
            </a:r>
            <a:br>
              <a:rPr lang="en-GB" sz="2400" b="1" dirty="0">
                <a:solidFill>
                  <a:srgbClr val="000000"/>
                </a:solidFill>
              </a:rPr>
            </a:br>
            <a:r>
              <a:rPr lang="en-GB" sz="2400" b="1" dirty="0">
                <a:solidFill>
                  <a:srgbClr val="000000"/>
                </a:solidFill>
              </a:rPr>
              <a:t>happening at all.</a:t>
            </a:r>
          </a:p>
        </p:txBody>
      </p:sp>
      <p:pic>
        <p:nvPicPr>
          <p:cNvPr id="13" name="Picture 12" descr="Young female doctor">
            <a:extLst>
              <a:ext uri="{FF2B5EF4-FFF2-40B4-BE49-F238E27FC236}">
                <a16:creationId xmlns:a16="http://schemas.microsoft.com/office/drawing/2014/main" id="{BFB14680-F12C-8D4D-9142-BE88BF6417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7650" y="1417358"/>
            <a:ext cx="1546445" cy="427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54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0D78B75-E09A-462A-B8CD-650CB9008995}"/>
              </a:ext>
            </a:extLst>
          </p:cNvPr>
          <p:cNvSpPr/>
          <p:nvPr/>
        </p:nvSpPr>
        <p:spPr>
          <a:xfrm>
            <a:off x="-15470" y="153324"/>
            <a:ext cx="741872" cy="65821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707AF2-A7D4-4041-8598-F7C5D4491B12}"/>
              </a:ext>
            </a:extLst>
          </p:cNvPr>
          <p:cNvSpPr/>
          <p:nvPr/>
        </p:nvSpPr>
        <p:spPr>
          <a:xfrm>
            <a:off x="0" y="36030"/>
            <a:ext cx="12192000" cy="622926"/>
          </a:xfrm>
          <a:prstGeom prst="rect">
            <a:avLst/>
          </a:prstGeom>
          <a:solidFill>
            <a:srgbClr val="DAB8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1DE791-8AB2-4FA5-B6B3-73319CFD20DF}"/>
              </a:ext>
            </a:extLst>
          </p:cNvPr>
          <p:cNvSpPr/>
          <p:nvPr/>
        </p:nvSpPr>
        <p:spPr>
          <a:xfrm rot="8682993">
            <a:off x="11085141" y="247435"/>
            <a:ext cx="874589" cy="702762"/>
          </a:xfrm>
          <a:prstGeom prst="rect">
            <a:avLst/>
          </a:prstGeom>
          <a:solidFill>
            <a:srgbClr val="DAB8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99C3F3-D0C5-4909-9D39-3131778450E4}"/>
              </a:ext>
            </a:extLst>
          </p:cNvPr>
          <p:cNvSpPr/>
          <p:nvPr/>
        </p:nvSpPr>
        <p:spPr>
          <a:xfrm rot="2059423">
            <a:off x="10758580" y="252699"/>
            <a:ext cx="874589" cy="702762"/>
          </a:xfrm>
          <a:prstGeom prst="rect">
            <a:avLst/>
          </a:prstGeom>
          <a:solidFill>
            <a:srgbClr val="DAB8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1E0302-1252-44CA-A9AB-15D3915D86E0}"/>
              </a:ext>
            </a:extLst>
          </p:cNvPr>
          <p:cNvSpPr/>
          <p:nvPr/>
        </p:nvSpPr>
        <p:spPr>
          <a:xfrm rot="8682993">
            <a:off x="11085141" y="204723"/>
            <a:ext cx="874589" cy="7027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940C55-707E-4746-8BE1-0C61C5349F1C}"/>
              </a:ext>
            </a:extLst>
          </p:cNvPr>
          <p:cNvSpPr/>
          <p:nvPr/>
        </p:nvSpPr>
        <p:spPr>
          <a:xfrm rot="2059423">
            <a:off x="10758580" y="209987"/>
            <a:ext cx="874589" cy="7027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FA438A6-96D3-421F-A9C0-ABB67B2F2A8A}"/>
              </a:ext>
            </a:extLst>
          </p:cNvPr>
          <p:cNvSpPr/>
          <p:nvPr/>
        </p:nvSpPr>
        <p:spPr>
          <a:xfrm flipV="1">
            <a:off x="0" y="6476174"/>
            <a:ext cx="12192000" cy="381825"/>
          </a:xfrm>
          <a:prstGeom prst="rect">
            <a:avLst/>
          </a:prstGeom>
          <a:solidFill>
            <a:srgbClr val="DAB8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F82699-0637-4653-A1D0-4BB7856D21CB}"/>
              </a:ext>
            </a:extLst>
          </p:cNvPr>
          <p:cNvSpPr/>
          <p:nvPr/>
        </p:nvSpPr>
        <p:spPr>
          <a:xfrm>
            <a:off x="0" y="6521570"/>
            <a:ext cx="12191999" cy="3364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AE2CE4-0A93-43BF-94D6-D87D3447722D}"/>
              </a:ext>
            </a:extLst>
          </p:cNvPr>
          <p:cNvSpPr txBox="1"/>
          <p:nvPr/>
        </p:nvSpPr>
        <p:spPr>
          <a:xfrm>
            <a:off x="6096000" y="6581948"/>
            <a:ext cx="6096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>
                <a:solidFill>
                  <a:schemeClr val="bg1"/>
                </a:solidFill>
                <a:latin typeface="+mj-lt"/>
              </a:rPr>
              <a:t>© 2020 Copyright Elite Training Academy. ® All Rights Reserved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6B62EB-8CBE-4533-A24E-B0F91B19D714}"/>
              </a:ext>
            </a:extLst>
          </p:cNvPr>
          <p:cNvSpPr/>
          <p:nvPr/>
        </p:nvSpPr>
        <p:spPr>
          <a:xfrm>
            <a:off x="-15471" y="0"/>
            <a:ext cx="12192000" cy="62110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B78960E-D8A8-4E4B-8372-55B8BD72D8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385" y="110256"/>
            <a:ext cx="1313421" cy="923112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93DCA73F-8676-4F1B-BE0A-107DB4F4C48F}"/>
              </a:ext>
            </a:extLst>
          </p:cNvPr>
          <p:cNvSpPr>
            <a:spLocks noGrp="1"/>
          </p:cNvSpPr>
          <p:nvPr/>
        </p:nvSpPr>
        <p:spPr>
          <a:xfrm rot="16200000">
            <a:off x="-2580804" y="3256100"/>
            <a:ext cx="5817219" cy="6229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3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1611CE8-CBD5-4F49-9647-F617AAC95E82}"/>
              </a:ext>
            </a:extLst>
          </p:cNvPr>
          <p:cNvSpPr/>
          <p:nvPr/>
        </p:nvSpPr>
        <p:spPr>
          <a:xfrm>
            <a:off x="109633" y="51311"/>
            <a:ext cx="102730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C8BD4503-EF41-B749-BDDE-21D3FA81A47E}"/>
              </a:ext>
            </a:extLst>
          </p:cNvPr>
          <p:cNvSpPr>
            <a:spLocks noGrp="1"/>
          </p:cNvSpPr>
          <p:nvPr/>
        </p:nvSpPr>
        <p:spPr>
          <a:xfrm rot="16200000">
            <a:off x="-2523212" y="3164871"/>
            <a:ext cx="5792621" cy="7771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433B4395-EC87-6446-9818-33537754263E}"/>
              </a:ext>
            </a:extLst>
          </p:cNvPr>
          <p:cNvSpPr>
            <a:spLocks noGrp="1"/>
          </p:cNvSpPr>
          <p:nvPr/>
        </p:nvSpPr>
        <p:spPr>
          <a:xfrm rot="16200000">
            <a:off x="-3386367" y="2288159"/>
            <a:ext cx="7581610" cy="8398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400" dirty="0">
                <a:solidFill>
                  <a:schemeClr val="bg1"/>
                </a:solidFill>
              </a:rPr>
              <a:t>Support after conflict </a:t>
            </a:r>
          </a:p>
        </p:txBody>
      </p:sp>
      <p:sp>
        <p:nvSpPr>
          <p:cNvPr id="29" name="Title 3">
            <a:extLst>
              <a:ext uri="{FF2B5EF4-FFF2-40B4-BE49-F238E27FC236}">
                <a16:creationId xmlns:a16="http://schemas.microsoft.com/office/drawing/2014/main" id="{F6DE5E43-6523-AC47-8E88-6D86E3207D83}"/>
              </a:ext>
            </a:extLst>
          </p:cNvPr>
          <p:cNvSpPr txBox="1">
            <a:spLocks/>
          </p:cNvSpPr>
          <p:nvPr/>
        </p:nvSpPr>
        <p:spPr>
          <a:xfrm>
            <a:off x="38072" y="-66480"/>
            <a:ext cx="7562850" cy="6740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>
                <a:solidFill>
                  <a:schemeClr val="bg1"/>
                </a:solidFill>
                <a:latin typeface="+mn-lt"/>
              </a:rPr>
              <a:t>Ongoing support 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C4523A49-4924-ED46-BF2B-780EEE8CB7B4}"/>
              </a:ext>
            </a:extLst>
          </p:cNvPr>
          <p:cNvSpPr/>
          <p:nvPr/>
        </p:nvSpPr>
        <p:spPr bwMode="auto">
          <a:xfrm>
            <a:off x="-9325544" y="2492896"/>
            <a:ext cx="6840760" cy="462914"/>
          </a:xfrm>
          <a:prstGeom prst="roundRect">
            <a:avLst/>
          </a:prstGeom>
          <a:solidFill>
            <a:srgbClr val="0A906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81000" indent="-381000">
              <a:spcBef>
                <a:spcPct val="10000"/>
              </a:spcBef>
              <a:spcAft>
                <a:spcPct val="10000"/>
              </a:spcAft>
            </a:pPr>
            <a:r>
              <a:rPr lang="en-GB" sz="2000" b="1" dirty="0">
                <a:solidFill>
                  <a:schemeClr val="bg1"/>
                </a:solidFill>
              </a:rPr>
              <a:t>Responses to trauma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F203AF07-B8A2-AA47-B8AD-8B70543EDE71}"/>
              </a:ext>
            </a:extLst>
          </p:cNvPr>
          <p:cNvSpPr/>
          <p:nvPr/>
        </p:nvSpPr>
        <p:spPr>
          <a:xfrm>
            <a:off x="991521" y="959796"/>
            <a:ext cx="9289032" cy="1328023"/>
          </a:xfrm>
          <a:prstGeom prst="roundRect">
            <a:avLst/>
          </a:prstGeom>
          <a:solidFill>
            <a:srgbClr val="00B0F0"/>
          </a:solidFill>
        </p:spPr>
        <p:txBody>
          <a:bodyPr wrap="square" anchor="ctr">
            <a:spAutoFit/>
          </a:bodyPr>
          <a:lstStyle/>
          <a:p>
            <a:r>
              <a:rPr lang="en-GB" sz="2400" b="1" dirty="0">
                <a:solidFill>
                  <a:srgbClr val="FFFFFF"/>
                </a:solidFill>
              </a:rPr>
              <a:t>It is important that businesses and organisations are </a:t>
            </a:r>
            <a:br>
              <a:rPr lang="en-GB" sz="2400" b="1" dirty="0">
                <a:solidFill>
                  <a:srgbClr val="FFFFFF"/>
                </a:solidFill>
              </a:rPr>
            </a:br>
            <a:r>
              <a:rPr lang="en-GB" sz="2400" b="1" dirty="0">
                <a:solidFill>
                  <a:srgbClr val="FFFFFF"/>
                </a:solidFill>
              </a:rPr>
              <a:t>able to help staff after an incident of workplace violence, particularly in relation to:</a:t>
            </a:r>
          </a:p>
        </p:txBody>
      </p:sp>
      <p:sp>
        <p:nvSpPr>
          <p:cNvPr id="32" name="Content Placeholder 4">
            <a:extLst>
              <a:ext uri="{FF2B5EF4-FFF2-40B4-BE49-F238E27FC236}">
                <a16:creationId xmlns:a16="http://schemas.microsoft.com/office/drawing/2014/main" id="{04732527-1D66-654E-95DF-38A6BC8E6AE4}"/>
              </a:ext>
            </a:extLst>
          </p:cNvPr>
          <p:cNvSpPr txBox="1">
            <a:spLocks/>
          </p:cNvSpPr>
          <p:nvPr/>
        </p:nvSpPr>
        <p:spPr>
          <a:xfrm>
            <a:off x="1011184" y="2633740"/>
            <a:ext cx="9518703" cy="3496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/>
              <a:t>Providing immediate and ongoing support</a:t>
            </a:r>
          </a:p>
          <a:p>
            <a:pPr algn="l"/>
            <a:r>
              <a:rPr lang="en-GB" dirty="0"/>
              <a:t>Helping all members of staff to learn from the incident</a:t>
            </a:r>
          </a:p>
          <a:p>
            <a:pPr algn="l"/>
            <a:r>
              <a:rPr lang="en-GB" dirty="0"/>
              <a:t>Updating policies and procedures to improve safety</a:t>
            </a:r>
          </a:p>
          <a:p>
            <a:pPr algn="l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8512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0D78B75-E09A-462A-B8CD-650CB9008995}"/>
              </a:ext>
            </a:extLst>
          </p:cNvPr>
          <p:cNvSpPr/>
          <p:nvPr/>
        </p:nvSpPr>
        <p:spPr>
          <a:xfrm>
            <a:off x="-15470" y="153324"/>
            <a:ext cx="741872" cy="65821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707AF2-A7D4-4041-8598-F7C5D4491B12}"/>
              </a:ext>
            </a:extLst>
          </p:cNvPr>
          <p:cNvSpPr/>
          <p:nvPr/>
        </p:nvSpPr>
        <p:spPr>
          <a:xfrm>
            <a:off x="0" y="36030"/>
            <a:ext cx="12192000" cy="622926"/>
          </a:xfrm>
          <a:prstGeom prst="rect">
            <a:avLst/>
          </a:prstGeom>
          <a:solidFill>
            <a:srgbClr val="DAB8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1DE791-8AB2-4FA5-B6B3-73319CFD20DF}"/>
              </a:ext>
            </a:extLst>
          </p:cNvPr>
          <p:cNvSpPr/>
          <p:nvPr/>
        </p:nvSpPr>
        <p:spPr>
          <a:xfrm rot="8682993">
            <a:off x="11085141" y="247435"/>
            <a:ext cx="874589" cy="702762"/>
          </a:xfrm>
          <a:prstGeom prst="rect">
            <a:avLst/>
          </a:prstGeom>
          <a:solidFill>
            <a:srgbClr val="DAB8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99C3F3-D0C5-4909-9D39-3131778450E4}"/>
              </a:ext>
            </a:extLst>
          </p:cNvPr>
          <p:cNvSpPr/>
          <p:nvPr/>
        </p:nvSpPr>
        <p:spPr>
          <a:xfrm rot="2059423">
            <a:off x="10758580" y="252699"/>
            <a:ext cx="874589" cy="702762"/>
          </a:xfrm>
          <a:prstGeom prst="rect">
            <a:avLst/>
          </a:prstGeom>
          <a:solidFill>
            <a:srgbClr val="DAB8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1E0302-1252-44CA-A9AB-15D3915D86E0}"/>
              </a:ext>
            </a:extLst>
          </p:cNvPr>
          <p:cNvSpPr/>
          <p:nvPr/>
        </p:nvSpPr>
        <p:spPr>
          <a:xfrm rot="8682993">
            <a:off x="11085141" y="204723"/>
            <a:ext cx="874589" cy="7027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940C55-707E-4746-8BE1-0C61C5349F1C}"/>
              </a:ext>
            </a:extLst>
          </p:cNvPr>
          <p:cNvSpPr/>
          <p:nvPr/>
        </p:nvSpPr>
        <p:spPr>
          <a:xfrm rot="2059423">
            <a:off x="10758580" y="209987"/>
            <a:ext cx="874589" cy="7027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FA438A6-96D3-421F-A9C0-ABB67B2F2A8A}"/>
              </a:ext>
            </a:extLst>
          </p:cNvPr>
          <p:cNvSpPr/>
          <p:nvPr/>
        </p:nvSpPr>
        <p:spPr>
          <a:xfrm flipV="1">
            <a:off x="0" y="6476174"/>
            <a:ext cx="12192000" cy="381825"/>
          </a:xfrm>
          <a:prstGeom prst="rect">
            <a:avLst/>
          </a:prstGeom>
          <a:solidFill>
            <a:srgbClr val="DAB8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F82699-0637-4653-A1D0-4BB7856D21CB}"/>
              </a:ext>
            </a:extLst>
          </p:cNvPr>
          <p:cNvSpPr/>
          <p:nvPr/>
        </p:nvSpPr>
        <p:spPr>
          <a:xfrm>
            <a:off x="0" y="6521570"/>
            <a:ext cx="12191999" cy="33643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ysClr val="windowText" lastClr="0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AE2CE4-0A93-43BF-94D6-D87D3447722D}"/>
              </a:ext>
            </a:extLst>
          </p:cNvPr>
          <p:cNvSpPr txBox="1"/>
          <p:nvPr/>
        </p:nvSpPr>
        <p:spPr>
          <a:xfrm>
            <a:off x="6096000" y="6581948"/>
            <a:ext cx="6096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>
                <a:solidFill>
                  <a:schemeClr val="bg1"/>
                </a:solidFill>
                <a:latin typeface="+mj-lt"/>
              </a:rPr>
              <a:t>© 2020 Copyright Elite Training Academy. ® All Rights Reserved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6B62EB-8CBE-4533-A24E-B0F91B19D714}"/>
              </a:ext>
            </a:extLst>
          </p:cNvPr>
          <p:cNvSpPr/>
          <p:nvPr/>
        </p:nvSpPr>
        <p:spPr>
          <a:xfrm>
            <a:off x="-15471" y="0"/>
            <a:ext cx="12192000" cy="62110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B78960E-D8A8-4E4B-8372-55B8BD72D8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385" y="110256"/>
            <a:ext cx="1313421" cy="923112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93DCA73F-8676-4F1B-BE0A-107DB4F4C48F}"/>
              </a:ext>
            </a:extLst>
          </p:cNvPr>
          <p:cNvSpPr>
            <a:spLocks noGrp="1"/>
          </p:cNvSpPr>
          <p:nvPr/>
        </p:nvSpPr>
        <p:spPr>
          <a:xfrm rot="16200000">
            <a:off x="-2580804" y="3256100"/>
            <a:ext cx="5817219" cy="6229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3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1611CE8-CBD5-4F49-9647-F617AAC95E82}"/>
              </a:ext>
            </a:extLst>
          </p:cNvPr>
          <p:cNvSpPr/>
          <p:nvPr/>
        </p:nvSpPr>
        <p:spPr>
          <a:xfrm>
            <a:off x="109633" y="51311"/>
            <a:ext cx="102730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C8BD4503-EF41-B749-BDDE-21D3FA81A47E}"/>
              </a:ext>
            </a:extLst>
          </p:cNvPr>
          <p:cNvSpPr>
            <a:spLocks noGrp="1"/>
          </p:cNvSpPr>
          <p:nvPr/>
        </p:nvSpPr>
        <p:spPr>
          <a:xfrm rot="16200000">
            <a:off x="-2523212" y="3164871"/>
            <a:ext cx="5792621" cy="7771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433B4395-EC87-6446-9818-33537754263E}"/>
              </a:ext>
            </a:extLst>
          </p:cNvPr>
          <p:cNvSpPr>
            <a:spLocks noGrp="1"/>
          </p:cNvSpPr>
          <p:nvPr/>
        </p:nvSpPr>
        <p:spPr>
          <a:xfrm rot="16200000">
            <a:off x="-3386367" y="2288159"/>
            <a:ext cx="7581610" cy="8398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400" dirty="0">
                <a:solidFill>
                  <a:schemeClr val="bg1"/>
                </a:solidFill>
              </a:rPr>
              <a:t>Support after conflict </a:t>
            </a:r>
          </a:p>
        </p:txBody>
      </p:sp>
      <p:sp>
        <p:nvSpPr>
          <p:cNvPr id="29" name="Title 3">
            <a:extLst>
              <a:ext uri="{FF2B5EF4-FFF2-40B4-BE49-F238E27FC236}">
                <a16:creationId xmlns:a16="http://schemas.microsoft.com/office/drawing/2014/main" id="{F6DE5E43-6523-AC47-8E88-6D86E3207D83}"/>
              </a:ext>
            </a:extLst>
          </p:cNvPr>
          <p:cNvSpPr txBox="1">
            <a:spLocks/>
          </p:cNvSpPr>
          <p:nvPr/>
        </p:nvSpPr>
        <p:spPr>
          <a:xfrm>
            <a:off x="38072" y="-66480"/>
            <a:ext cx="7562850" cy="6740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>
                <a:solidFill>
                  <a:schemeClr val="bg1"/>
                </a:solidFill>
                <a:latin typeface="+mn-lt"/>
              </a:rPr>
              <a:t>Ongoing support 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C4523A49-4924-ED46-BF2B-780EEE8CB7B4}"/>
              </a:ext>
            </a:extLst>
          </p:cNvPr>
          <p:cNvSpPr/>
          <p:nvPr/>
        </p:nvSpPr>
        <p:spPr bwMode="auto">
          <a:xfrm>
            <a:off x="-9325544" y="2492896"/>
            <a:ext cx="6840760" cy="462914"/>
          </a:xfrm>
          <a:prstGeom prst="roundRect">
            <a:avLst/>
          </a:prstGeom>
          <a:solidFill>
            <a:srgbClr val="0A906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81000" indent="-381000">
              <a:spcBef>
                <a:spcPct val="10000"/>
              </a:spcBef>
              <a:spcAft>
                <a:spcPct val="10000"/>
              </a:spcAft>
            </a:pPr>
            <a:r>
              <a:rPr lang="en-GB" sz="2000" b="1" dirty="0">
                <a:solidFill>
                  <a:schemeClr val="bg1"/>
                </a:solidFill>
              </a:rPr>
              <a:t>Responses to trauma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5BCB0D7B-60FC-9847-B2D6-29C5D4A50F4E}"/>
              </a:ext>
            </a:extLst>
          </p:cNvPr>
          <p:cNvSpPr/>
          <p:nvPr/>
        </p:nvSpPr>
        <p:spPr>
          <a:xfrm>
            <a:off x="802319" y="861695"/>
            <a:ext cx="9001000" cy="510778"/>
          </a:xfrm>
          <a:prstGeom prst="roundRect">
            <a:avLst/>
          </a:prstGeom>
          <a:solidFill>
            <a:srgbClr val="00B0F0"/>
          </a:solidFill>
        </p:spPr>
        <p:txBody>
          <a:bodyPr wrap="square" anchor="ctr">
            <a:spAutoFit/>
          </a:bodyPr>
          <a:lstStyle/>
          <a:p>
            <a:r>
              <a:rPr lang="en-GB" sz="2400" b="1" dirty="0">
                <a:solidFill>
                  <a:srgbClr val="FFFFFF"/>
                </a:solidFill>
              </a:rPr>
              <a:t>Potential effects of exposure to workplace violence </a:t>
            </a:r>
          </a:p>
        </p:txBody>
      </p:sp>
      <p:sp>
        <p:nvSpPr>
          <p:cNvPr id="27" name="Content Placeholder 4">
            <a:extLst>
              <a:ext uri="{FF2B5EF4-FFF2-40B4-BE49-F238E27FC236}">
                <a16:creationId xmlns:a16="http://schemas.microsoft.com/office/drawing/2014/main" id="{9E007C6C-8288-6142-A6E0-78E9FD9204FB}"/>
              </a:ext>
            </a:extLst>
          </p:cNvPr>
          <p:cNvSpPr txBox="1">
            <a:spLocks/>
          </p:cNvSpPr>
          <p:nvPr/>
        </p:nvSpPr>
        <p:spPr>
          <a:xfrm>
            <a:off x="993353" y="1623808"/>
            <a:ext cx="8640960" cy="4262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Short-term and long-term symptoms following exposure to workplace violence could include:</a:t>
            </a:r>
          </a:p>
          <a:p>
            <a:pPr algn="l"/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Sickness</a:t>
            </a:r>
          </a:p>
          <a:p>
            <a:pPr algn="l"/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Insomnia</a:t>
            </a:r>
          </a:p>
          <a:p>
            <a:pPr algn="l"/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Behavioural changes</a:t>
            </a:r>
          </a:p>
          <a:p>
            <a:pPr algn="l"/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Becoming withdrawn</a:t>
            </a:r>
          </a:p>
          <a:p>
            <a:pPr algn="l"/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Anxiety</a:t>
            </a:r>
          </a:p>
          <a:p>
            <a:pPr algn="l"/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Intolerance</a:t>
            </a:r>
          </a:p>
          <a:p>
            <a:pPr algn="l"/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Hypersensitivity</a:t>
            </a:r>
          </a:p>
          <a:p>
            <a:pPr algn="l"/>
            <a:endParaRPr lang="en-GB" dirty="0"/>
          </a:p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1048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639</Words>
  <Application>Microsoft Macintosh PowerPoint</Application>
  <PresentationFormat>Widescreen</PresentationFormat>
  <Paragraphs>129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Chalkduster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Bob Betts</dc:creator>
  <cp:keywords/>
  <dc:description/>
  <cp:lastModifiedBy>Bob Betts</cp:lastModifiedBy>
  <cp:revision>20</cp:revision>
  <dcterms:created xsi:type="dcterms:W3CDTF">2021-01-05T08:34:57Z</dcterms:created>
  <dcterms:modified xsi:type="dcterms:W3CDTF">2021-02-07T10:27:52Z</dcterms:modified>
  <cp:category/>
</cp:coreProperties>
</file>